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notesMasterIdLst>
    <p:notesMasterId r:id="rId16"/>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20" Type="http://schemas.openxmlformats.org/officeDocument/2006/relationships/tableStyles" Target="tableStyles.xml"/></Relationships>
</file>

<file path=ppt/media/>
</file>

<file path=ppt/media/image-1-1.png>
</file>

<file path=ppt/media/image-1-2.png>
</file>

<file path=ppt/media/image-10-1.png>
</file>

<file path=ppt/media/image-10-2.png>
</file>

<file path=ppt/media/image-11-1.png>
</file>

<file path=ppt/media/image-12-1.png>
</file>

<file path=ppt/media/image-13-1.png>
</file>

<file path=ppt/media/image-14-1.png>
</file>

<file path=ppt/media/image-2-1.png>
</file>

<file path=ppt/media/image-2-2.png>
</file>

<file path=ppt/media/image-3-1.png>
</file>

<file path=ppt/media/image-3-2.png>
</file>

<file path=ppt/media/image-3-3.png>
</file>

<file path=ppt/media/image-3-4.png>
</file>

<file path=ppt/media/image-3-5.png>
</file>

<file path=ppt/media/image-3-6.png>
</file>

<file path=ppt/media/image-4-1.png>
</file>

<file path=ppt/media/image-4-2.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1.png>
</file>

<file path=ppt/media/image-7-1.png>
</file>

<file path=ppt/media/image-7-2.png>
</file>

<file path=ppt/media/image-7-3.png>
</file>

<file path=ppt/media/image-8-1.png>
</file>

<file path=ppt/media/image-8-2.png>
</file>

<file path=ppt/media/image-8-3.png>
</file>

<file path=ppt/media/image-8-4.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1-1.png"/><Relationship Id="rId3" Type="http://schemas.openxmlformats.org/officeDocument/2006/relationships/slideLayout" Target="../slideLayouts/slideLayou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2-1.png"/><Relationship Id="rId3" Type="http://schemas.openxmlformats.org/officeDocument/2006/relationships/slideLayout" Target="../slideLayouts/slideLayout1.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hyperlink" Target="https://github.com/Big-Data-Programming/bdp-oct23-exam-bdp_oct23_group9" TargetMode="External"/><Relationship Id="rId3" Type="http://schemas.openxmlformats.org/officeDocument/2006/relationships/hyperlink" Target="https://gamma.app" TargetMode="External"/><Relationship Id="rId2" Type="http://schemas.openxmlformats.org/officeDocument/2006/relationships/image" Target="../media/image-13-1.png"/><Relationship Id="rId4" Type="http://schemas.openxmlformats.org/officeDocument/2006/relationships/slideLayout" Target="../slideLayouts/slideLayout1.xml"/><Relationship Id="rId5"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4-1.png"/><Relationship Id="rId3" Type="http://schemas.openxmlformats.org/officeDocument/2006/relationships/slideLayout" Target="../slideLayouts/slideLayout1.xml"/><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3-6.png"/><Relationship Id="rId8" Type="http://schemas.openxmlformats.org/officeDocument/2006/relationships/slideLayout" Target="../slideLayouts/slideLayout1.xml"/><Relationship Id="rId9"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0"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image" Target="../media/image-5-7.png"/><Relationship Id="rId8" Type="http://schemas.openxmlformats.org/officeDocument/2006/relationships/image" Target="../media/image-5-8.png"/><Relationship Id="rId9" Type="http://schemas.openxmlformats.org/officeDocument/2006/relationships/image" Target="../media/image-5-9.png"/><Relationship Id="rId11" Type="http://schemas.openxmlformats.org/officeDocument/2006/relationships/slideLayout" Target="../slideLayouts/slideLayout1.xml"/><Relationship Id="rId1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6-1.png"/><Relationship Id="rId3" Type="http://schemas.openxmlformats.org/officeDocument/2006/relationships/slideLayout" Target="../slideLayouts/slideLayout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6" Type="http://schemas.openxmlformats.org/officeDocument/2006/relationships/slideLayout" Target="../slideLayouts/slideLayout1.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1665565"/>
            <a:ext cx="7477601" cy="1666399"/>
          </a:xfrm>
          <a:prstGeom prst="rect">
            <a:avLst/>
          </a:prstGeom>
          <a:noFill/>
          <a:ln/>
        </p:spPr>
        <p:txBody>
          <a:bodyPr wrap="square" rtlCol="0" anchor="t"/>
          <a:lstStyle/>
          <a:p>
            <a:pPr indent="0" marL="0">
              <a:lnSpc>
                <a:spcPts val="6561"/>
              </a:lnSpc>
              <a:buNone/>
            </a:pPr>
            <a:r>
              <a:rPr lang="en-US" sz="5249" dirty="0">
                <a:solidFill>
                  <a:srgbClr val="EBCCBB"/>
                </a:solidFill>
                <a:latin typeface="Gelasio" pitchFamily="34" charset="0"/>
                <a:ea typeface="Gelasio" pitchFamily="34" charset="-122"/>
                <a:cs typeface="Gelasio" pitchFamily="34" charset="-120"/>
              </a:rPr>
              <a:t>Big Data Programming: Python</a:t>
            </a:r>
            <a:endParaRPr lang="en-US" sz="5249" dirty="0"/>
          </a:p>
        </p:txBody>
      </p:sp>
      <p:sp>
        <p:nvSpPr>
          <p:cNvPr id="6" name="Text 3"/>
          <p:cNvSpPr/>
          <p:nvPr/>
        </p:nvSpPr>
        <p:spPr>
          <a:xfrm>
            <a:off x="833199" y="3665220"/>
            <a:ext cx="7477601" cy="355402"/>
          </a:xfrm>
          <a:prstGeom prst="rect">
            <a:avLst/>
          </a:prstGeom>
          <a:noFill/>
          <a:ln/>
        </p:spPr>
        <p:txBody>
          <a:bodyPr wrap="none" rtlCol="0" anchor="t"/>
          <a:lstStyle/>
          <a:p>
            <a:pPr indent="0" marL="0">
              <a:lnSpc>
                <a:spcPts val="2799"/>
              </a:lnSpc>
              <a:buNone/>
            </a:pPr>
            <a:r>
              <a:rPr lang="en-US" sz="1750" dirty="0">
                <a:solidFill>
                  <a:srgbClr val="C9C2C0"/>
                </a:solidFill>
                <a:latin typeface="Gelasio" pitchFamily="34" charset="0"/>
                <a:ea typeface="Gelasio" pitchFamily="34" charset="-122"/>
                <a:cs typeface="Gelasio" pitchFamily="34" charset="-120"/>
              </a:rPr>
              <a:t>Team 9</a:t>
            </a:r>
            <a:endParaRPr lang="en-US" sz="1750" dirty="0"/>
          </a:p>
        </p:txBody>
      </p:sp>
      <p:sp>
        <p:nvSpPr>
          <p:cNvPr id="7" name="Text 4"/>
          <p:cNvSpPr/>
          <p:nvPr/>
        </p:nvSpPr>
        <p:spPr>
          <a:xfrm>
            <a:off x="1188601" y="4270534"/>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9C2C0"/>
                </a:solidFill>
                <a:latin typeface="Gelasio" pitchFamily="34" charset="0"/>
                <a:ea typeface="Gelasio" pitchFamily="34" charset="-122"/>
                <a:cs typeface="Gelasio" pitchFamily="34" charset="-120"/>
              </a:rPr>
              <a:t>Keerti Suryawanshi</a:t>
            </a:r>
            <a:endParaRPr lang="en-US" sz="1750" dirty="0"/>
          </a:p>
        </p:txBody>
      </p:sp>
      <p:sp>
        <p:nvSpPr>
          <p:cNvPr id="8" name="Text 5"/>
          <p:cNvSpPr/>
          <p:nvPr/>
        </p:nvSpPr>
        <p:spPr>
          <a:xfrm>
            <a:off x="1188601" y="4714756"/>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9C2C0"/>
                </a:solidFill>
                <a:latin typeface="Gelasio" pitchFamily="34" charset="0"/>
                <a:ea typeface="Gelasio" pitchFamily="34" charset="-122"/>
                <a:cs typeface="Gelasio" pitchFamily="34" charset="-120"/>
              </a:rPr>
              <a:t>Vaishnavi Kanchan</a:t>
            </a:r>
            <a:endParaRPr lang="en-US" sz="1750" dirty="0"/>
          </a:p>
        </p:txBody>
      </p:sp>
      <p:sp>
        <p:nvSpPr>
          <p:cNvPr id="9" name="Text 6"/>
          <p:cNvSpPr/>
          <p:nvPr/>
        </p:nvSpPr>
        <p:spPr>
          <a:xfrm>
            <a:off x="1188601" y="5158978"/>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9C2C0"/>
                </a:solidFill>
                <a:latin typeface="Gelasio" pitchFamily="34" charset="0"/>
                <a:ea typeface="Gelasio" pitchFamily="34" charset="-122"/>
                <a:cs typeface="Gelasio" pitchFamily="34" charset="-120"/>
              </a:rPr>
              <a:t>Pooja Patil</a:t>
            </a:r>
            <a:endParaRPr lang="en-US" sz="1750" dirty="0"/>
          </a:p>
        </p:txBody>
      </p:sp>
      <p:sp>
        <p:nvSpPr>
          <p:cNvPr id="10" name="Text 7"/>
          <p:cNvSpPr/>
          <p:nvPr/>
        </p:nvSpPr>
        <p:spPr>
          <a:xfrm>
            <a:off x="1188601" y="5603200"/>
            <a:ext cx="7122200"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9C2C0"/>
                </a:solidFill>
                <a:latin typeface="Gelasio" pitchFamily="34" charset="0"/>
                <a:ea typeface="Gelasio" pitchFamily="34" charset="-122"/>
                <a:cs typeface="Gelasio" pitchFamily="34" charset="-120"/>
              </a:rPr>
              <a:t>Rutwik Patil </a:t>
            </a:r>
            <a:endParaRPr lang="en-US" sz="1750" dirty="0"/>
          </a:p>
        </p:txBody>
      </p:sp>
      <p:sp>
        <p:nvSpPr>
          <p:cNvPr id="11" name="Text 8"/>
          <p:cNvSpPr/>
          <p:nvPr/>
        </p:nvSpPr>
        <p:spPr>
          <a:xfrm>
            <a:off x="833199" y="6208514"/>
            <a:ext cx="7477601" cy="355402"/>
          </a:xfrm>
          <a:prstGeom prst="rect">
            <a:avLst/>
          </a:prstGeom>
          <a:noFill/>
          <a:ln/>
        </p:spPr>
        <p:txBody>
          <a:bodyPr wrap="none" rtlCol="0" anchor="t"/>
          <a:lstStyle/>
          <a:p>
            <a:pPr algn="ctr" indent="0" marL="0">
              <a:lnSpc>
                <a:spcPts val="2799"/>
              </a:lnSpc>
              <a:buNone/>
            </a:pPr>
            <a:r>
              <a:rPr lang="en-US" sz="1750" dirty="0">
                <a:solidFill>
                  <a:srgbClr val="C9C2C0"/>
                </a:solidFill>
                <a:latin typeface="Gelasio" pitchFamily="34" charset="0"/>
                <a:ea typeface="Gelasio" pitchFamily="34" charset="-122"/>
                <a:cs typeface="Gelasio" pitchFamily="34" charset="-120"/>
              </a:rPr>
              <a:t>1</a:t>
            </a:r>
            <a:endParaRPr lang="en-US" sz="1750" dirty="0"/>
          </a:p>
        </p:txBody>
      </p:sp>
      <p:pic>
        <p:nvPicPr>
          <p:cNvPr id="1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sp>
        <p:nvSpPr>
          <p:cNvPr id="4" name="Text 2"/>
          <p:cNvSpPr/>
          <p:nvPr/>
        </p:nvSpPr>
        <p:spPr>
          <a:xfrm>
            <a:off x="2037993" y="1424464"/>
            <a:ext cx="6025515" cy="416481"/>
          </a:xfrm>
          <a:prstGeom prst="rect">
            <a:avLst/>
          </a:prstGeom>
          <a:noFill/>
          <a:ln/>
        </p:spPr>
        <p:txBody>
          <a:bodyPr wrap="none" rtlCol="0" anchor="t"/>
          <a:lstStyle/>
          <a:p>
            <a:pPr indent="0" marL="0">
              <a:lnSpc>
                <a:spcPts val="3281"/>
              </a:lnSpc>
              <a:buNone/>
            </a:pPr>
            <a:r>
              <a:rPr lang="en-US" sz="2624" dirty="0">
                <a:solidFill>
                  <a:srgbClr val="EBCCBB"/>
                </a:solidFill>
                <a:latin typeface="Gelasio" pitchFamily="34" charset="0"/>
                <a:ea typeface="Gelasio" pitchFamily="34" charset="-122"/>
                <a:cs typeface="Gelasio" pitchFamily="34" charset="-120"/>
              </a:rPr>
              <a:t>                     Candidate Selection Interface</a:t>
            </a:r>
            <a:endParaRPr lang="en-US" sz="2624" dirty="0"/>
          </a:p>
        </p:txBody>
      </p:sp>
      <p:pic>
        <p:nvPicPr>
          <p:cNvPr id="5" name="Image 0" descr="preencoded.png">    </p:cNvPr>
          <p:cNvPicPr>
            <a:picLocks noChangeAspect="1"/>
          </p:cNvPicPr>
          <p:nvPr/>
        </p:nvPicPr>
        <p:blipFill>
          <a:blip r:embed="rId1"/>
          <a:stretch>
            <a:fillRect/>
          </a:stretch>
        </p:blipFill>
        <p:spPr>
          <a:xfrm>
            <a:off x="5006816" y="2285286"/>
            <a:ext cx="4616768" cy="3914418"/>
          </a:xfrm>
          <a:prstGeom prst="rect">
            <a:avLst/>
          </a:prstGeom>
        </p:spPr>
      </p:pic>
      <p:sp>
        <p:nvSpPr>
          <p:cNvPr id="6" name="Text 3"/>
          <p:cNvSpPr/>
          <p:nvPr/>
        </p:nvSpPr>
        <p:spPr>
          <a:xfrm>
            <a:off x="2037993" y="6449616"/>
            <a:ext cx="10554414" cy="355402"/>
          </a:xfrm>
          <a:prstGeom prst="rect">
            <a:avLst/>
          </a:prstGeom>
          <a:noFill/>
          <a:ln/>
        </p:spPr>
        <p:txBody>
          <a:bodyPr wrap="none" rtlCol="0" anchor="t"/>
          <a:lstStyle/>
          <a:p>
            <a:pPr algn="ctr" indent="0" marL="0">
              <a:lnSpc>
                <a:spcPts val="2799"/>
              </a:lnSpc>
              <a:buNone/>
            </a:pPr>
            <a:r>
              <a:rPr lang="en-US" sz="1750" dirty="0">
                <a:solidFill>
                  <a:srgbClr val="C9C2C0"/>
                </a:solidFill>
                <a:latin typeface="Gelasio" pitchFamily="34" charset="0"/>
                <a:ea typeface="Gelasio" pitchFamily="34" charset="-122"/>
                <a:cs typeface="Gelasio" pitchFamily="34" charset="-120"/>
              </a:rPr>
              <a:t>10</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sp>
        <p:nvSpPr>
          <p:cNvPr id="4" name="Text 2"/>
          <p:cNvSpPr/>
          <p:nvPr/>
        </p:nvSpPr>
        <p:spPr>
          <a:xfrm>
            <a:off x="2037993" y="2406968"/>
            <a:ext cx="5554980" cy="694373"/>
          </a:xfrm>
          <a:prstGeom prst="rect">
            <a:avLst/>
          </a:prstGeom>
          <a:noFill/>
          <a:ln/>
        </p:spPr>
        <p:txBody>
          <a:bodyPr wrap="none" rtlCol="0" anchor="t"/>
          <a:lstStyle/>
          <a:p>
            <a:pPr indent="0" marL="0">
              <a:lnSpc>
                <a:spcPts val="5468"/>
              </a:lnSpc>
              <a:buNone/>
            </a:pPr>
            <a:r>
              <a:rPr lang="en-US" sz="4374" dirty="0">
                <a:solidFill>
                  <a:srgbClr val="EBCCBB"/>
                </a:solidFill>
                <a:latin typeface="Gelasio" pitchFamily="34" charset="0"/>
                <a:ea typeface="Gelasio" pitchFamily="34" charset="-122"/>
                <a:cs typeface="Gelasio" pitchFamily="34" charset="-120"/>
              </a:rPr>
              <a:t>Limitations</a:t>
            </a:r>
            <a:endParaRPr lang="en-US" sz="4374" dirty="0"/>
          </a:p>
        </p:txBody>
      </p:sp>
      <p:sp>
        <p:nvSpPr>
          <p:cNvPr id="5" name="Text 3"/>
          <p:cNvSpPr/>
          <p:nvPr/>
        </p:nvSpPr>
        <p:spPr>
          <a:xfrm>
            <a:off x="2037993" y="3545681"/>
            <a:ext cx="10554414" cy="710803"/>
          </a:xfrm>
          <a:prstGeom prst="rect">
            <a:avLst/>
          </a:prstGeom>
          <a:noFill/>
          <a:ln/>
        </p:spPr>
        <p:txBody>
          <a:bodyPr wrap="square" rtlCol="0" anchor="t"/>
          <a:lstStyle/>
          <a:p>
            <a:pPr indent="0" marL="0">
              <a:lnSpc>
                <a:spcPts val="2799"/>
              </a:lnSpc>
              <a:buNone/>
            </a:pPr>
            <a:r>
              <a:rPr lang="en-US" sz="1750" dirty="0">
                <a:solidFill>
                  <a:srgbClr val="C9C2C0"/>
                </a:solidFill>
                <a:latin typeface="Gelasio" pitchFamily="34" charset="0"/>
                <a:ea typeface="Gelasio" pitchFamily="34" charset="-122"/>
                <a:cs typeface="Gelasio" pitchFamily="34" charset="-120"/>
              </a:rPr>
              <a:t>The data points obtained from Stackoverflow and GitHub could not be linked together as they don't have any common parameter between them. </a:t>
            </a:r>
            <a:endParaRPr lang="en-US" sz="1750" dirty="0"/>
          </a:p>
        </p:txBody>
      </p:sp>
      <p:sp>
        <p:nvSpPr>
          <p:cNvPr id="6" name="Text 4"/>
          <p:cNvSpPr/>
          <p:nvPr/>
        </p:nvSpPr>
        <p:spPr>
          <a:xfrm>
            <a:off x="2037993" y="4506397"/>
            <a:ext cx="10554414" cy="710803"/>
          </a:xfrm>
          <a:prstGeom prst="rect">
            <a:avLst/>
          </a:prstGeom>
          <a:noFill/>
          <a:ln/>
        </p:spPr>
        <p:txBody>
          <a:bodyPr wrap="square" rtlCol="0" anchor="t"/>
          <a:lstStyle/>
          <a:p>
            <a:pPr indent="0" marL="0">
              <a:lnSpc>
                <a:spcPts val="2799"/>
              </a:lnSpc>
              <a:buNone/>
            </a:pPr>
            <a:r>
              <a:rPr lang="en-US" sz="1750" dirty="0">
                <a:solidFill>
                  <a:srgbClr val="C9C2C0"/>
                </a:solidFill>
                <a:latin typeface="Gelasio" pitchFamily="34" charset="0"/>
                <a:ea typeface="Gelasio" pitchFamily="34" charset="-122"/>
                <a:cs typeface="Gelasio" pitchFamily="34" charset="-120"/>
              </a:rPr>
              <a:t>Apart from these , there are other sources from where data can be crawled using API like LinkedIn , Hackerrank but those are not free.</a:t>
            </a:r>
            <a:endParaRPr lang="en-US" sz="1750" dirty="0"/>
          </a:p>
        </p:txBody>
      </p:sp>
      <p:sp>
        <p:nvSpPr>
          <p:cNvPr id="7" name="Text 5"/>
          <p:cNvSpPr/>
          <p:nvPr/>
        </p:nvSpPr>
        <p:spPr>
          <a:xfrm>
            <a:off x="2037993" y="5467112"/>
            <a:ext cx="10554414" cy="355402"/>
          </a:xfrm>
          <a:prstGeom prst="rect">
            <a:avLst/>
          </a:prstGeom>
          <a:noFill/>
          <a:ln/>
        </p:spPr>
        <p:txBody>
          <a:bodyPr wrap="none" rtlCol="0" anchor="t"/>
          <a:lstStyle/>
          <a:p>
            <a:pPr algn="ctr" indent="0" marL="0">
              <a:lnSpc>
                <a:spcPts val="2799"/>
              </a:lnSpc>
              <a:buNone/>
            </a:pPr>
            <a:r>
              <a:rPr lang="en-US" sz="1750" dirty="0">
                <a:solidFill>
                  <a:srgbClr val="C9C2C0"/>
                </a:solidFill>
                <a:latin typeface="Gelasio" pitchFamily="34" charset="0"/>
                <a:ea typeface="Gelasio" pitchFamily="34" charset="-122"/>
                <a:cs typeface="Gelasio" pitchFamily="34" charset="-120"/>
              </a:rPr>
              <a:t>11</a:t>
            </a:r>
            <a:endParaRPr lang="en-US" sz="1750" dirty="0"/>
          </a:p>
        </p:txBody>
      </p:sp>
      <p:pic>
        <p:nvPicPr>
          <p:cNvPr id="8"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sp>
        <p:nvSpPr>
          <p:cNvPr id="4" name="Text 2"/>
          <p:cNvSpPr/>
          <p:nvPr/>
        </p:nvSpPr>
        <p:spPr>
          <a:xfrm>
            <a:off x="2037993" y="2540318"/>
            <a:ext cx="5554980" cy="694373"/>
          </a:xfrm>
          <a:prstGeom prst="rect">
            <a:avLst/>
          </a:prstGeom>
          <a:noFill/>
          <a:ln/>
        </p:spPr>
        <p:txBody>
          <a:bodyPr wrap="none" rtlCol="0" anchor="t"/>
          <a:lstStyle/>
          <a:p>
            <a:pPr indent="0" marL="0">
              <a:lnSpc>
                <a:spcPts val="5468"/>
              </a:lnSpc>
              <a:buNone/>
            </a:pPr>
            <a:r>
              <a:rPr lang="en-US" sz="4374" dirty="0">
                <a:solidFill>
                  <a:srgbClr val="EBCCBB"/>
                </a:solidFill>
                <a:latin typeface="Gelasio" pitchFamily="34" charset="0"/>
                <a:ea typeface="Gelasio" pitchFamily="34" charset="-122"/>
                <a:cs typeface="Gelasio" pitchFamily="34" charset="-120"/>
              </a:rPr>
              <a:t>Future Scope</a:t>
            </a:r>
            <a:endParaRPr lang="en-US" sz="4374" dirty="0"/>
          </a:p>
        </p:txBody>
      </p:sp>
      <p:sp>
        <p:nvSpPr>
          <p:cNvPr id="5" name="Text 3"/>
          <p:cNvSpPr/>
          <p:nvPr/>
        </p:nvSpPr>
        <p:spPr>
          <a:xfrm>
            <a:off x="2393394" y="3679031"/>
            <a:ext cx="10199013"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9C2C0"/>
                </a:solidFill>
                <a:latin typeface="Gelasio" pitchFamily="34" charset="0"/>
                <a:ea typeface="Gelasio" pitchFamily="34" charset="-122"/>
                <a:cs typeface="Gelasio" pitchFamily="34" charset="-120"/>
              </a:rPr>
              <a:t>Coding Evaluation System can be improvised  by adding multiple compilers.</a:t>
            </a:r>
            <a:endParaRPr lang="en-US" sz="1750" dirty="0"/>
          </a:p>
        </p:txBody>
      </p:sp>
      <p:sp>
        <p:nvSpPr>
          <p:cNvPr id="6" name="Text 4"/>
          <p:cNvSpPr/>
          <p:nvPr/>
        </p:nvSpPr>
        <p:spPr>
          <a:xfrm>
            <a:off x="2393394" y="4123253"/>
            <a:ext cx="10199013"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C9C2C0"/>
                </a:solidFill>
                <a:latin typeface="Gelasio" pitchFamily="34" charset="0"/>
                <a:ea typeface="Gelasio" pitchFamily="34" charset="-122"/>
                <a:cs typeface="Gelasio" pitchFamily="34" charset="-120"/>
              </a:rPr>
              <a:t>Recruiter should be able to provide feedback against the coding solution given by candidates.</a:t>
            </a:r>
            <a:endParaRPr lang="en-US" sz="1750" dirty="0"/>
          </a:p>
        </p:txBody>
      </p:sp>
      <p:sp>
        <p:nvSpPr>
          <p:cNvPr id="7" name="Text 5"/>
          <p:cNvSpPr/>
          <p:nvPr/>
        </p:nvSpPr>
        <p:spPr>
          <a:xfrm>
            <a:off x="2037993" y="4728567"/>
            <a:ext cx="10554414" cy="355402"/>
          </a:xfrm>
          <a:prstGeom prst="rect">
            <a:avLst/>
          </a:prstGeom>
          <a:noFill/>
          <a:ln/>
        </p:spPr>
        <p:txBody>
          <a:bodyPr wrap="none" rtlCol="0" anchor="t"/>
          <a:lstStyle/>
          <a:p>
            <a:pPr indent="0" marL="0">
              <a:lnSpc>
                <a:spcPts val="2799"/>
              </a:lnSpc>
              <a:buNone/>
            </a:pPr>
            <a:endParaRPr lang="en-US" sz="1750" dirty="0"/>
          </a:p>
        </p:txBody>
      </p:sp>
      <p:sp>
        <p:nvSpPr>
          <p:cNvPr id="8" name="Text 6"/>
          <p:cNvSpPr/>
          <p:nvPr/>
        </p:nvSpPr>
        <p:spPr>
          <a:xfrm>
            <a:off x="2037993" y="5333881"/>
            <a:ext cx="10554414" cy="355402"/>
          </a:xfrm>
          <a:prstGeom prst="rect">
            <a:avLst/>
          </a:prstGeom>
          <a:noFill/>
          <a:ln/>
        </p:spPr>
        <p:txBody>
          <a:bodyPr wrap="none" rtlCol="0" anchor="t"/>
          <a:lstStyle/>
          <a:p>
            <a:pPr algn="ctr" indent="0" marL="0">
              <a:lnSpc>
                <a:spcPts val="2799"/>
              </a:lnSpc>
              <a:buNone/>
            </a:pPr>
            <a:r>
              <a:rPr lang="en-US" sz="1750" dirty="0">
                <a:solidFill>
                  <a:srgbClr val="C9C2C0"/>
                </a:solidFill>
                <a:latin typeface="Gelasio" pitchFamily="34" charset="0"/>
                <a:ea typeface="Gelasio" pitchFamily="34" charset="-122"/>
                <a:cs typeface="Gelasio" pitchFamily="34" charset="-120"/>
              </a:rPr>
              <a:t>12</a:t>
            </a:r>
            <a:endParaRPr lang="en-US" sz="1750" dirty="0"/>
          </a:p>
        </p:txBody>
      </p:sp>
      <p:pic>
        <p:nvPicPr>
          <p:cNvPr id="9"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sp>
        <p:nvSpPr>
          <p:cNvPr id="4" name="Text 2"/>
          <p:cNvSpPr/>
          <p:nvPr/>
        </p:nvSpPr>
        <p:spPr>
          <a:xfrm>
            <a:off x="2037993" y="2512457"/>
            <a:ext cx="5554980" cy="694373"/>
          </a:xfrm>
          <a:prstGeom prst="rect">
            <a:avLst/>
          </a:prstGeom>
          <a:noFill/>
          <a:ln/>
        </p:spPr>
        <p:txBody>
          <a:bodyPr wrap="none" rtlCol="0" anchor="t"/>
          <a:lstStyle/>
          <a:p>
            <a:pPr indent="0" marL="0">
              <a:lnSpc>
                <a:spcPts val="5468"/>
              </a:lnSpc>
              <a:buNone/>
            </a:pPr>
            <a:r>
              <a:rPr lang="en-US" sz="4374" dirty="0">
                <a:solidFill>
                  <a:srgbClr val="EBCCBB"/>
                </a:solidFill>
                <a:latin typeface="Gelasio" pitchFamily="34" charset="0"/>
                <a:ea typeface="Gelasio" pitchFamily="34" charset="-122"/>
                <a:cs typeface="Gelasio" pitchFamily="34" charset="-120"/>
              </a:rPr>
              <a:t>Github -</a:t>
            </a:r>
            <a:endParaRPr lang="en-US" sz="4374" dirty="0"/>
          </a:p>
        </p:txBody>
      </p:sp>
      <p:sp>
        <p:nvSpPr>
          <p:cNvPr id="5" name="Text 3"/>
          <p:cNvSpPr/>
          <p:nvPr/>
        </p:nvSpPr>
        <p:spPr>
          <a:xfrm>
            <a:off x="2371249" y="3901083"/>
            <a:ext cx="10221158" cy="355402"/>
          </a:xfrm>
          <a:prstGeom prst="rect">
            <a:avLst/>
          </a:prstGeom>
          <a:noFill/>
          <a:ln/>
        </p:spPr>
        <p:txBody>
          <a:bodyPr wrap="none" rtlCol="0" anchor="t"/>
          <a:lstStyle/>
          <a:p>
            <a:pPr indent="0" marL="0">
              <a:lnSpc>
                <a:spcPts val="2799"/>
              </a:lnSpc>
              <a:buNone/>
            </a:pPr>
            <a:r>
              <a:rPr lang="en-US" sz="1750" u="sng" dirty="0">
                <a:solidFill>
                  <a:srgbClr val="C49F8C"/>
                </a:solidFill>
                <a:latin typeface="Gelasio" pitchFamily="34" charset="0"/>
                <a:ea typeface="Gelasio" pitchFamily="34" charset="-122"/>
                <a:cs typeface="Gelasio" pitchFamily="34" charset="-120"/>
                <a:hlinkClick r:id="rId1" invalidUrl="" action="" tgtFrame="" tooltip="" history="1" highlightClick="0" endSnd="0">
                  <a:extLst>
                    <a:ext uri="{A12FA001-AC4F-418D-AE19-62706E023703}">
                      <ahyp:hlinkClr xmlns:ahyp="http://schemas.microsoft.com/office/drawing/2018/hyperlinkcolor" val="tx"/>
                    </a:ext>
                  </a:extLst>
                </a:hlinkClick>
              </a:rPr>
              <a:t>https://github.com/Big-Data-Programming/bdp-oct23-exam-bdp_oct23_group9</a:t>
            </a:r>
            <a:endParaRPr lang="en-US" sz="1750" dirty="0"/>
          </a:p>
        </p:txBody>
      </p:sp>
      <p:sp>
        <p:nvSpPr>
          <p:cNvPr id="6" name="Shape 4"/>
          <p:cNvSpPr/>
          <p:nvPr/>
        </p:nvSpPr>
        <p:spPr>
          <a:xfrm>
            <a:off x="2037993" y="3651171"/>
            <a:ext cx="44410" cy="855226"/>
          </a:xfrm>
          <a:prstGeom prst="rect">
            <a:avLst/>
          </a:prstGeom>
          <a:solidFill>
            <a:srgbClr val="C49F8C"/>
          </a:solidFill>
          <a:ln/>
        </p:spPr>
      </p:sp>
      <p:sp>
        <p:nvSpPr>
          <p:cNvPr id="7" name="Text 5"/>
          <p:cNvSpPr/>
          <p:nvPr/>
        </p:nvSpPr>
        <p:spPr>
          <a:xfrm>
            <a:off x="2037993" y="4756309"/>
            <a:ext cx="10554414" cy="355402"/>
          </a:xfrm>
          <a:prstGeom prst="rect">
            <a:avLst/>
          </a:prstGeom>
          <a:noFill/>
          <a:ln/>
        </p:spPr>
        <p:txBody>
          <a:bodyPr wrap="none" rtlCol="0" anchor="t"/>
          <a:lstStyle/>
          <a:p>
            <a:pPr indent="0" marL="0">
              <a:lnSpc>
                <a:spcPts val="2799"/>
              </a:lnSpc>
              <a:buNone/>
            </a:pPr>
            <a:endParaRPr lang="en-US" sz="1750" dirty="0"/>
          </a:p>
        </p:txBody>
      </p:sp>
      <p:sp>
        <p:nvSpPr>
          <p:cNvPr id="8" name="Text 6"/>
          <p:cNvSpPr/>
          <p:nvPr/>
        </p:nvSpPr>
        <p:spPr>
          <a:xfrm>
            <a:off x="2037993" y="5361623"/>
            <a:ext cx="10554414" cy="355402"/>
          </a:xfrm>
          <a:prstGeom prst="rect">
            <a:avLst/>
          </a:prstGeom>
          <a:noFill/>
          <a:ln/>
        </p:spPr>
        <p:txBody>
          <a:bodyPr wrap="none" rtlCol="0" anchor="t"/>
          <a:lstStyle/>
          <a:p>
            <a:pPr algn="ctr" indent="0" marL="0">
              <a:lnSpc>
                <a:spcPts val="2799"/>
              </a:lnSpc>
              <a:buNone/>
            </a:pPr>
            <a:r>
              <a:rPr lang="en-US" sz="1750" dirty="0">
                <a:solidFill>
                  <a:srgbClr val="C9C2C0"/>
                </a:solidFill>
                <a:latin typeface="Gelasio" pitchFamily="34" charset="0"/>
                <a:ea typeface="Gelasio" pitchFamily="34" charset="-122"/>
                <a:cs typeface="Gelasio" pitchFamily="34" charset="-120"/>
              </a:rPr>
              <a:t>13</a:t>
            </a:r>
            <a:endParaRPr lang="en-US" sz="1750" dirty="0"/>
          </a:p>
        </p:txBody>
      </p:sp>
      <p:pic>
        <p:nvPicPr>
          <p:cNvPr id="9" name="Image 0"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sp>
        <p:nvSpPr>
          <p:cNvPr id="4" name="Text 2"/>
          <p:cNvSpPr/>
          <p:nvPr/>
        </p:nvSpPr>
        <p:spPr>
          <a:xfrm>
            <a:off x="4537710" y="3065026"/>
            <a:ext cx="5554980" cy="694373"/>
          </a:xfrm>
          <a:prstGeom prst="rect">
            <a:avLst/>
          </a:prstGeom>
          <a:noFill/>
          <a:ln/>
        </p:spPr>
        <p:txBody>
          <a:bodyPr wrap="none" rtlCol="0" anchor="t"/>
          <a:lstStyle/>
          <a:p>
            <a:pPr algn="ctr" indent="0" marL="0">
              <a:lnSpc>
                <a:spcPts val="5468"/>
              </a:lnSpc>
              <a:buNone/>
            </a:pPr>
            <a:r>
              <a:rPr lang="en-US" sz="4374" dirty="0">
                <a:solidFill>
                  <a:srgbClr val="EBCCBB"/>
                </a:solidFill>
                <a:latin typeface="Gelasio" pitchFamily="34" charset="0"/>
                <a:ea typeface="Gelasio" pitchFamily="34" charset="-122"/>
                <a:cs typeface="Gelasio" pitchFamily="34" charset="-120"/>
              </a:rPr>
              <a:t>Thank You!!</a:t>
            </a:r>
            <a:endParaRPr lang="en-US" sz="4374" dirty="0"/>
          </a:p>
        </p:txBody>
      </p:sp>
      <p:sp>
        <p:nvSpPr>
          <p:cNvPr id="5" name="Text 3"/>
          <p:cNvSpPr/>
          <p:nvPr/>
        </p:nvSpPr>
        <p:spPr>
          <a:xfrm>
            <a:off x="2037993" y="4203740"/>
            <a:ext cx="10554414" cy="355402"/>
          </a:xfrm>
          <a:prstGeom prst="rect">
            <a:avLst/>
          </a:prstGeom>
          <a:noFill/>
          <a:ln/>
        </p:spPr>
        <p:txBody>
          <a:bodyPr wrap="none" rtlCol="0" anchor="t"/>
          <a:lstStyle/>
          <a:p>
            <a:pPr algn="ctr" indent="0" marL="0">
              <a:lnSpc>
                <a:spcPts val="2799"/>
              </a:lnSpc>
              <a:buNone/>
            </a:pPr>
            <a:endParaRPr lang="en-US" sz="1750" dirty="0"/>
          </a:p>
        </p:txBody>
      </p:sp>
      <p:sp>
        <p:nvSpPr>
          <p:cNvPr id="6" name="Text 4"/>
          <p:cNvSpPr/>
          <p:nvPr/>
        </p:nvSpPr>
        <p:spPr>
          <a:xfrm>
            <a:off x="2037993" y="4809053"/>
            <a:ext cx="10554414" cy="355402"/>
          </a:xfrm>
          <a:prstGeom prst="rect">
            <a:avLst/>
          </a:prstGeom>
          <a:noFill/>
          <a:ln/>
        </p:spPr>
        <p:txBody>
          <a:bodyPr wrap="none" rtlCol="0" anchor="t"/>
          <a:lstStyle/>
          <a:p>
            <a:pPr algn="ctr" indent="0" marL="0">
              <a:lnSpc>
                <a:spcPts val="2799"/>
              </a:lnSpc>
              <a:buNone/>
            </a:pPr>
            <a:r>
              <a:rPr lang="en-US" sz="1750" dirty="0">
                <a:solidFill>
                  <a:srgbClr val="C9C2C0"/>
                </a:solidFill>
                <a:latin typeface="Gelasio" pitchFamily="34" charset="0"/>
                <a:ea typeface="Gelasio" pitchFamily="34" charset="-122"/>
                <a:cs typeface="Gelasio" pitchFamily="34" charset="-120"/>
              </a:rPr>
              <a:t>14</a:t>
            </a:r>
            <a:endParaRPr lang="en-US" sz="1750" dirty="0"/>
          </a:p>
        </p:txBody>
      </p:sp>
      <p:pic>
        <p:nvPicPr>
          <p:cNvPr id="7"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464342">
              <a:alpha val="80000"/>
            </a:srgbClr>
          </a:solidFill>
          <a:ln/>
        </p:spPr>
      </p:sp>
      <p:sp>
        <p:nvSpPr>
          <p:cNvPr id="6" name="Text 3"/>
          <p:cNvSpPr/>
          <p:nvPr/>
        </p:nvSpPr>
        <p:spPr>
          <a:xfrm>
            <a:off x="2037993" y="2765227"/>
            <a:ext cx="5554980" cy="694373"/>
          </a:xfrm>
          <a:prstGeom prst="rect">
            <a:avLst/>
          </a:prstGeom>
          <a:noFill/>
          <a:ln/>
        </p:spPr>
        <p:txBody>
          <a:bodyPr wrap="none" rtlCol="0" anchor="t"/>
          <a:lstStyle/>
          <a:p>
            <a:pPr indent="0" marL="0">
              <a:lnSpc>
                <a:spcPts val="5468"/>
              </a:lnSpc>
              <a:buNone/>
            </a:pPr>
            <a:r>
              <a:rPr lang="en-US" sz="4374" dirty="0">
                <a:solidFill>
                  <a:srgbClr val="EBCCBB"/>
                </a:solidFill>
                <a:latin typeface="Gelasio" pitchFamily="34" charset="0"/>
                <a:ea typeface="Gelasio" pitchFamily="34" charset="-122"/>
                <a:cs typeface="Gelasio" pitchFamily="34" charset="-120"/>
              </a:rPr>
              <a:t>Introduction</a:t>
            </a:r>
            <a:endParaRPr lang="en-US" sz="4374" dirty="0"/>
          </a:p>
        </p:txBody>
      </p:sp>
      <p:sp>
        <p:nvSpPr>
          <p:cNvPr id="7" name="Text 4"/>
          <p:cNvSpPr/>
          <p:nvPr/>
        </p:nvSpPr>
        <p:spPr>
          <a:xfrm>
            <a:off x="2037993" y="3792855"/>
            <a:ext cx="10554414" cy="1066205"/>
          </a:xfrm>
          <a:prstGeom prst="rect">
            <a:avLst/>
          </a:prstGeom>
          <a:noFill/>
          <a:ln/>
        </p:spPr>
        <p:txBody>
          <a:bodyPr wrap="square" rtlCol="0" anchor="t"/>
          <a:lstStyle/>
          <a:p>
            <a:pPr indent="0" marL="0">
              <a:lnSpc>
                <a:spcPts val="2799"/>
              </a:lnSpc>
              <a:buNone/>
            </a:pPr>
            <a:r>
              <a:rPr lang="en-US" sz="1750" dirty="0">
                <a:solidFill>
                  <a:srgbClr val="C9C2C0"/>
                </a:solidFill>
                <a:latin typeface="Gelasio" pitchFamily="34" charset="0"/>
                <a:ea typeface="Gelasio" pitchFamily="34" charset="-122"/>
                <a:cs typeface="Gelasio" pitchFamily="34" charset="-120"/>
              </a:rPr>
              <a:t>The main Objective of the Project is to find the talented candidates for Software Company Doodle by analyzing the data points over the internet. This will help in achieving better results in a shorter amount of time and often with fewer resources relative to the goals.</a:t>
            </a:r>
            <a:endParaRPr lang="en-US" sz="1750" dirty="0"/>
          </a:p>
        </p:txBody>
      </p:sp>
      <p:sp>
        <p:nvSpPr>
          <p:cNvPr id="8" name="Text 5"/>
          <p:cNvSpPr/>
          <p:nvPr/>
        </p:nvSpPr>
        <p:spPr>
          <a:xfrm>
            <a:off x="2037993" y="5108972"/>
            <a:ext cx="10554414" cy="355402"/>
          </a:xfrm>
          <a:prstGeom prst="rect">
            <a:avLst/>
          </a:prstGeom>
          <a:noFill/>
          <a:ln/>
        </p:spPr>
        <p:txBody>
          <a:bodyPr wrap="none" rtlCol="0" anchor="t"/>
          <a:lstStyle/>
          <a:p>
            <a:pPr algn="ctr" indent="0" marL="0">
              <a:lnSpc>
                <a:spcPts val="2799"/>
              </a:lnSpc>
              <a:buNone/>
            </a:pPr>
            <a:r>
              <a:rPr lang="en-US" sz="1750" dirty="0">
                <a:solidFill>
                  <a:srgbClr val="C9C2C0"/>
                </a:solidFill>
                <a:latin typeface="Gelasio" pitchFamily="34" charset="0"/>
                <a:ea typeface="Gelasio" pitchFamily="34" charset="-122"/>
                <a:cs typeface="Gelasio" pitchFamily="34" charset="-120"/>
              </a:rPr>
              <a:t>2</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sp>
        <p:nvSpPr>
          <p:cNvPr id="4" name="Text 2"/>
          <p:cNvSpPr/>
          <p:nvPr/>
        </p:nvSpPr>
        <p:spPr>
          <a:xfrm>
            <a:off x="2037993" y="1618059"/>
            <a:ext cx="6512481" cy="694373"/>
          </a:xfrm>
          <a:prstGeom prst="rect">
            <a:avLst/>
          </a:prstGeom>
          <a:noFill/>
          <a:ln/>
        </p:spPr>
        <p:txBody>
          <a:bodyPr wrap="none" rtlCol="0" anchor="t"/>
          <a:lstStyle/>
          <a:p>
            <a:pPr indent="0" marL="0">
              <a:lnSpc>
                <a:spcPts val="5468"/>
              </a:lnSpc>
              <a:buNone/>
            </a:pPr>
            <a:r>
              <a:rPr lang="en-US" sz="4374" dirty="0">
                <a:solidFill>
                  <a:srgbClr val="EBCCBB"/>
                </a:solidFill>
                <a:latin typeface="Gelasio" pitchFamily="34" charset="0"/>
                <a:ea typeface="Gelasio" pitchFamily="34" charset="-122"/>
                <a:cs typeface="Gelasio" pitchFamily="34" charset="-120"/>
              </a:rPr>
              <a:t>Tools &amp; Technologies used</a:t>
            </a:r>
            <a:endParaRPr lang="en-US" sz="4374" dirty="0"/>
          </a:p>
        </p:txBody>
      </p:sp>
      <p:pic>
        <p:nvPicPr>
          <p:cNvPr id="5" name="Image 0" descr="preencoded.png">    </p:cNvPr>
          <p:cNvPicPr>
            <a:picLocks noChangeAspect="1"/>
          </p:cNvPicPr>
          <p:nvPr/>
        </p:nvPicPr>
        <p:blipFill>
          <a:blip r:embed="rId1"/>
          <a:stretch>
            <a:fillRect/>
          </a:stretch>
        </p:blipFill>
        <p:spPr>
          <a:xfrm>
            <a:off x="3297079" y="2645688"/>
            <a:ext cx="777597" cy="777597"/>
          </a:xfrm>
          <a:prstGeom prst="rect">
            <a:avLst/>
          </a:prstGeom>
        </p:spPr>
      </p:pic>
      <p:sp>
        <p:nvSpPr>
          <p:cNvPr id="6" name="Text 3"/>
          <p:cNvSpPr/>
          <p:nvPr/>
        </p:nvSpPr>
        <p:spPr>
          <a:xfrm>
            <a:off x="2297192" y="3645456"/>
            <a:ext cx="2777490" cy="347186"/>
          </a:xfrm>
          <a:prstGeom prst="rect">
            <a:avLst/>
          </a:prstGeom>
          <a:noFill/>
          <a:ln/>
        </p:spPr>
        <p:txBody>
          <a:bodyPr wrap="none" rtlCol="0" anchor="t"/>
          <a:lstStyle/>
          <a:p>
            <a:pPr algn="ctr" indent="0" marL="0">
              <a:lnSpc>
                <a:spcPts val="2734"/>
              </a:lnSpc>
              <a:buNone/>
            </a:pPr>
            <a:r>
              <a:rPr lang="en-US" sz="2187" dirty="0">
                <a:solidFill>
                  <a:srgbClr val="EBCCBB"/>
                </a:solidFill>
                <a:latin typeface="Gelasio" pitchFamily="34" charset="0"/>
                <a:ea typeface="Gelasio" pitchFamily="34" charset="-122"/>
                <a:cs typeface="Gelasio" pitchFamily="34" charset="-120"/>
              </a:rPr>
              <a:t>PostgreSQL</a:t>
            </a:r>
            <a:endParaRPr lang="en-US" sz="2187" dirty="0"/>
          </a:p>
        </p:txBody>
      </p:sp>
      <p:pic>
        <p:nvPicPr>
          <p:cNvPr id="7" name="Image 1" descr="preencoded.png">    </p:cNvPr>
          <p:cNvPicPr>
            <a:picLocks noChangeAspect="1"/>
          </p:cNvPicPr>
          <p:nvPr/>
        </p:nvPicPr>
        <p:blipFill>
          <a:blip r:embed="rId2"/>
          <a:stretch>
            <a:fillRect/>
          </a:stretch>
        </p:blipFill>
        <p:spPr>
          <a:xfrm>
            <a:off x="6926342" y="2645688"/>
            <a:ext cx="777597" cy="777597"/>
          </a:xfrm>
          <a:prstGeom prst="rect">
            <a:avLst/>
          </a:prstGeom>
        </p:spPr>
      </p:pic>
      <p:sp>
        <p:nvSpPr>
          <p:cNvPr id="8" name="Text 4"/>
          <p:cNvSpPr/>
          <p:nvPr/>
        </p:nvSpPr>
        <p:spPr>
          <a:xfrm>
            <a:off x="5926336" y="3645456"/>
            <a:ext cx="2777490" cy="347186"/>
          </a:xfrm>
          <a:prstGeom prst="rect">
            <a:avLst/>
          </a:prstGeom>
          <a:noFill/>
          <a:ln/>
        </p:spPr>
        <p:txBody>
          <a:bodyPr wrap="none" rtlCol="0" anchor="t"/>
          <a:lstStyle/>
          <a:p>
            <a:pPr algn="ctr" indent="0" marL="0">
              <a:lnSpc>
                <a:spcPts val="2734"/>
              </a:lnSpc>
              <a:buNone/>
            </a:pPr>
            <a:r>
              <a:rPr lang="en-US" sz="2187" dirty="0">
                <a:solidFill>
                  <a:srgbClr val="EBCCBB"/>
                </a:solidFill>
                <a:latin typeface="Gelasio" pitchFamily="34" charset="0"/>
                <a:ea typeface="Gelasio" pitchFamily="34" charset="-122"/>
                <a:cs typeface="Gelasio" pitchFamily="34" charset="-120"/>
              </a:rPr>
              <a:t>HTML</a:t>
            </a:r>
            <a:endParaRPr lang="en-US" sz="2187" dirty="0"/>
          </a:p>
        </p:txBody>
      </p:sp>
      <p:pic>
        <p:nvPicPr>
          <p:cNvPr id="9" name="Image 2" descr="preencoded.png">    </p:cNvPr>
          <p:cNvPicPr>
            <a:picLocks noChangeAspect="1"/>
          </p:cNvPicPr>
          <p:nvPr/>
        </p:nvPicPr>
        <p:blipFill>
          <a:blip r:embed="rId3"/>
          <a:stretch>
            <a:fillRect/>
          </a:stretch>
        </p:blipFill>
        <p:spPr>
          <a:xfrm>
            <a:off x="10555605" y="2645688"/>
            <a:ext cx="777597" cy="777597"/>
          </a:xfrm>
          <a:prstGeom prst="rect">
            <a:avLst/>
          </a:prstGeom>
        </p:spPr>
      </p:pic>
      <p:sp>
        <p:nvSpPr>
          <p:cNvPr id="10" name="Text 5"/>
          <p:cNvSpPr/>
          <p:nvPr/>
        </p:nvSpPr>
        <p:spPr>
          <a:xfrm>
            <a:off x="9555599" y="3645456"/>
            <a:ext cx="2777490" cy="347186"/>
          </a:xfrm>
          <a:prstGeom prst="rect">
            <a:avLst/>
          </a:prstGeom>
          <a:noFill/>
          <a:ln/>
        </p:spPr>
        <p:txBody>
          <a:bodyPr wrap="none" rtlCol="0" anchor="t"/>
          <a:lstStyle/>
          <a:p>
            <a:pPr algn="ctr" indent="0" marL="0">
              <a:lnSpc>
                <a:spcPts val="2734"/>
              </a:lnSpc>
              <a:buNone/>
            </a:pPr>
            <a:r>
              <a:rPr lang="en-US" sz="2187" dirty="0">
                <a:solidFill>
                  <a:srgbClr val="EBCCBB"/>
                </a:solidFill>
                <a:latin typeface="Gelasio" pitchFamily="34" charset="0"/>
                <a:ea typeface="Gelasio" pitchFamily="34" charset="-122"/>
                <a:cs typeface="Gelasio" pitchFamily="34" charset="-120"/>
              </a:rPr>
              <a:t>CSS</a:t>
            </a:r>
            <a:endParaRPr lang="en-US" sz="2187" dirty="0"/>
          </a:p>
        </p:txBody>
      </p:sp>
      <p:pic>
        <p:nvPicPr>
          <p:cNvPr id="11" name="Image 3" descr="preencoded.png">    </p:cNvPr>
          <p:cNvPicPr>
            <a:picLocks noChangeAspect="1"/>
          </p:cNvPicPr>
          <p:nvPr/>
        </p:nvPicPr>
        <p:blipFill>
          <a:blip r:embed="rId4"/>
          <a:stretch>
            <a:fillRect/>
          </a:stretch>
        </p:blipFill>
        <p:spPr>
          <a:xfrm>
            <a:off x="3297079" y="4659154"/>
            <a:ext cx="777597" cy="777597"/>
          </a:xfrm>
          <a:prstGeom prst="rect">
            <a:avLst/>
          </a:prstGeom>
        </p:spPr>
      </p:pic>
      <p:sp>
        <p:nvSpPr>
          <p:cNvPr id="12" name="Text 6"/>
          <p:cNvSpPr/>
          <p:nvPr/>
        </p:nvSpPr>
        <p:spPr>
          <a:xfrm>
            <a:off x="2297192" y="5658922"/>
            <a:ext cx="2777490" cy="347186"/>
          </a:xfrm>
          <a:prstGeom prst="rect">
            <a:avLst/>
          </a:prstGeom>
          <a:noFill/>
          <a:ln/>
        </p:spPr>
        <p:txBody>
          <a:bodyPr wrap="none" rtlCol="0" anchor="t"/>
          <a:lstStyle/>
          <a:p>
            <a:pPr algn="ctr" indent="0" marL="0">
              <a:lnSpc>
                <a:spcPts val="2734"/>
              </a:lnSpc>
              <a:buNone/>
            </a:pPr>
            <a:r>
              <a:rPr lang="en-US" sz="2187" dirty="0">
                <a:solidFill>
                  <a:srgbClr val="EBCCBB"/>
                </a:solidFill>
                <a:latin typeface="Gelasio" pitchFamily="34" charset="0"/>
                <a:ea typeface="Gelasio" pitchFamily="34" charset="-122"/>
                <a:cs typeface="Gelasio" pitchFamily="34" charset="-120"/>
              </a:rPr>
              <a:t>Flask</a:t>
            </a:r>
            <a:endParaRPr lang="en-US" sz="2187" dirty="0"/>
          </a:p>
        </p:txBody>
      </p:sp>
      <p:pic>
        <p:nvPicPr>
          <p:cNvPr id="13" name="Image 4" descr="preencoded.png">    </p:cNvPr>
          <p:cNvPicPr>
            <a:picLocks noChangeAspect="1"/>
          </p:cNvPicPr>
          <p:nvPr/>
        </p:nvPicPr>
        <p:blipFill>
          <a:blip r:embed="rId5"/>
          <a:stretch>
            <a:fillRect/>
          </a:stretch>
        </p:blipFill>
        <p:spPr>
          <a:xfrm>
            <a:off x="6926342" y="4659154"/>
            <a:ext cx="777597" cy="777597"/>
          </a:xfrm>
          <a:prstGeom prst="rect">
            <a:avLst/>
          </a:prstGeom>
        </p:spPr>
      </p:pic>
      <p:sp>
        <p:nvSpPr>
          <p:cNvPr id="14" name="Text 7"/>
          <p:cNvSpPr/>
          <p:nvPr/>
        </p:nvSpPr>
        <p:spPr>
          <a:xfrm>
            <a:off x="5926336" y="5658922"/>
            <a:ext cx="2777490" cy="347186"/>
          </a:xfrm>
          <a:prstGeom prst="rect">
            <a:avLst/>
          </a:prstGeom>
          <a:noFill/>
          <a:ln/>
        </p:spPr>
        <p:txBody>
          <a:bodyPr wrap="none" rtlCol="0" anchor="t"/>
          <a:lstStyle/>
          <a:p>
            <a:pPr algn="ctr" indent="0" marL="0">
              <a:lnSpc>
                <a:spcPts val="2734"/>
              </a:lnSpc>
              <a:buNone/>
            </a:pPr>
            <a:r>
              <a:rPr lang="en-US" sz="2187" dirty="0">
                <a:solidFill>
                  <a:srgbClr val="EBCCBB"/>
                </a:solidFill>
                <a:latin typeface="Gelasio" pitchFamily="34" charset="0"/>
                <a:ea typeface="Gelasio" pitchFamily="34" charset="-122"/>
                <a:cs typeface="Gelasio" pitchFamily="34" charset="-120"/>
              </a:rPr>
              <a:t>Visual Studio Code</a:t>
            </a:r>
            <a:endParaRPr lang="en-US" sz="2187" dirty="0"/>
          </a:p>
        </p:txBody>
      </p:sp>
      <p:sp>
        <p:nvSpPr>
          <p:cNvPr id="15" name="Text 8"/>
          <p:cNvSpPr/>
          <p:nvPr/>
        </p:nvSpPr>
        <p:spPr>
          <a:xfrm>
            <a:off x="2037993" y="6256020"/>
            <a:ext cx="10554414" cy="355402"/>
          </a:xfrm>
          <a:prstGeom prst="rect">
            <a:avLst/>
          </a:prstGeom>
          <a:noFill/>
          <a:ln/>
        </p:spPr>
        <p:txBody>
          <a:bodyPr wrap="none" rtlCol="0" anchor="t"/>
          <a:lstStyle/>
          <a:p>
            <a:pPr algn="ctr" indent="0" marL="0">
              <a:lnSpc>
                <a:spcPts val="2799"/>
              </a:lnSpc>
              <a:buNone/>
            </a:pPr>
            <a:r>
              <a:rPr lang="en-US" sz="1750" dirty="0">
                <a:solidFill>
                  <a:srgbClr val="C9C2C0"/>
                </a:solidFill>
                <a:latin typeface="Gelasio" pitchFamily="34" charset="0"/>
                <a:ea typeface="Gelasio" pitchFamily="34" charset="-122"/>
                <a:cs typeface="Gelasio" pitchFamily="34" charset="-120"/>
              </a:rPr>
              <a:t>3</a:t>
            </a:r>
            <a:endParaRPr lang="en-US" sz="1750" dirty="0"/>
          </a:p>
        </p:txBody>
      </p:sp>
      <p:pic>
        <p:nvPicPr>
          <p:cNvPr id="16"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sp>
        <p:nvSpPr>
          <p:cNvPr id="4" name="Text 2"/>
          <p:cNvSpPr/>
          <p:nvPr/>
        </p:nvSpPr>
        <p:spPr>
          <a:xfrm>
            <a:off x="3368278" y="457795"/>
            <a:ext cx="4154686" cy="519351"/>
          </a:xfrm>
          <a:prstGeom prst="rect">
            <a:avLst/>
          </a:prstGeom>
          <a:noFill/>
          <a:ln/>
        </p:spPr>
        <p:txBody>
          <a:bodyPr wrap="none" rtlCol="0" anchor="t"/>
          <a:lstStyle/>
          <a:p>
            <a:pPr indent="0" marL="0">
              <a:lnSpc>
                <a:spcPts val="4089"/>
              </a:lnSpc>
              <a:buNone/>
            </a:pPr>
            <a:r>
              <a:rPr lang="en-US" sz="3271" dirty="0">
                <a:solidFill>
                  <a:srgbClr val="EBCCBB"/>
                </a:solidFill>
                <a:latin typeface="Gelasio" pitchFamily="34" charset="0"/>
                <a:ea typeface="Gelasio" pitchFamily="34" charset="-122"/>
                <a:cs typeface="Gelasio" pitchFamily="34" charset="-120"/>
              </a:rPr>
              <a:t>Architecture Diagram</a:t>
            </a:r>
            <a:endParaRPr lang="en-US" sz="3271" dirty="0"/>
          </a:p>
        </p:txBody>
      </p:sp>
      <p:pic>
        <p:nvPicPr>
          <p:cNvPr id="5" name="Image 0" descr="preencoded.png">    </p:cNvPr>
          <p:cNvPicPr>
            <a:picLocks noChangeAspect="1"/>
          </p:cNvPicPr>
          <p:nvPr/>
        </p:nvPicPr>
        <p:blipFill>
          <a:blip r:embed="rId1"/>
          <a:stretch>
            <a:fillRect/>
          </a:stretch>
        </p:blipFill>
        <p:spPr>
          <a:xfrm>
            <a:off x="3622119" y="1309449"/>
            <a:ext cx="7386042" cy="6009442"/>
          </a:xfrm>
          <a:prstGeom prst="rect">
            <a:avLst/>
          </a:prstGeom>
        </p:spPr>
      </p:pic>
      <p:sp>
        <p:nvSpPr>
          <p:cNvPr id="6" name="Text 3"/>
          <p:cNvSpPr/>
          <p:nvPr/>
        </p:nvSpPr>
        <p:spPr>
          <a:xfrm>
            <a:off x="3368278" y="7505819"/>
            <a:ext cx="7893844" cy="265867"/>
          </a:xfrm>
          <a:prstGeom prst="rect">
            <a:avLst/>
          </a:prstGeom>
          <a:noFill/>
          <a:ln/>
        </p:spPr>
        <p:txBody>
          <a:bodyPr wrap="none" rtlCol="0" anchor="t"/>
          <a:lstStyle/>
          <a:p>
            <a:pPr algn="ctr" indent="0" marL="0">
              <a:lnSpc>
                <a:spcPts val="2094"/>
              </a:lnSpc>
              <a:buNone/>
            </a:pPr>
            <a:r>
              <a:rPr lang="en-US" sz="1309" dirty="0">
                <a:solidFill>
                  <a:srgbClr val="C9C2C0"/>
                </a:solidFill>
                <a:latin typeface="Gelasio" pitchFamily="34" charset="0"/>
                <a:ea typeface="Gelasio" pitchFamily="34" charset="-122"/>
                <a:cs typeface="Gelasio" pitchFamily="34" charset="-120"/>
              </a:rPr>
              <a:t>4</a:t>
            </a:r>
            <a:endParaRPr lang="en-US" sz="1309"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sp>
        <p:nvSpPr>
          <p:cNvPr id="4" name="Text 2"/>
          <p:cNvSpPr/>
          <p:nvPr/>
        </p:nvSpPr>
        <p:spPr>
          <a:xfrm>
            <a:off x="3229570" y="473631"/>
            <a:ext cx="4300538" cy="537567"/>
          </a:xfrm>
          <a:prstGeom prst="rect">
            <a:avLst/>
          </a:prstGeom>
          <a:noFill/>
          <a:ln/>
        </p:spPr>
        <p:txBody>
          <a:bodyPr wrap="none" rtlCol="0" anchor="t"/>
          <a:lstStyle/>
          <a:p>
            <a:pPr indent="0" marL="0">
              <a:lnSpc>
                <a:spcPts val="4233"/>
              </a:lnSpc>
              <a:buNone/>
            </a:pPr>
            <a:r>
              <a:rPr lang="en-US" sz="3386" dirty="0">
                <a:solidFill>
                  <a:srgbClr val="EBCCBB"/>
                </a:solidFill>
                <a:latin typeface="Gelasio" pitchFamily="34" charset="0"/>
                <a:ea typeface="Gelasio" pitchFamily="34" charset="-122"/>
                <a:cs typeface="Gelasio" pitchFamily="34" charset="-120"/>
              </a:rPr>
              <a:t>Candidate Selection </a:t>
            </a:r>
            <a:endParaRPr lang="en-US" sz="3386" dirty="0"/>
          </a:p>
        </p:txBody>
      </p:sp>
      <p:sp>
        <p:nvSpPr>
          <p:cNvPr id="5" name="Shape 3"/>
          <p:cNvSpPr/>
          <p:nvPr/>
        </p:nvSpPr>
        <p:spPr>
          <a:xfrm>
            <a:off x="3229570" y="1355169"/>
            <a:ext cx="3569494" cy="666274"/>
          </a:xfrm>
          <a:prstGeom prst="roundRect">
            <a:avLst>
              <a:gd name="adj" fmla="val 15491"/>
            </a:avLst>
          </a:prstGeom>
          <a:solidFill>
            <a:srgbClr val="343131"/>
          </a:solidFill>
          <a:ln/>
        </p:spPr>
      </p:sp>
      <p:pic>
        <p:nvPicPr>
          <p:cNvPr id="6" name="Image 0" descr="preencoded.png">    </p:cNvPr>
          <p:cNvPicPr>
            <a:picLocks noChangeAspect="1"/>
          </p:cNvPicPr>
          <p:nvPr/>
        </p:nvPicPr>
        <p:blipFill>
          <a:blip r:embed="rId1"/>
          <a:stretch>
            <a:fillRect/>
          </a:stretch>
        </p:blipFill>
        <p:spPr>
          <a:xfrm>
            <a:off x="3423047" y="1609368"/>
            <a:ext cx="96679" cy="128945"/>
          </a:xfrm>
          <a:prstGeom prst="rect">
            <a:avLst/>
          </a:prstGeom>
        </p:spPr>
      </p:pic>
      <p:sp>
        <p:nvSpPr>
          <p:cNvPr id="7" name="Text 4"/>
          <p:cNvSpPr/>
          <p:nvPr/>
        </p:nvSpPr>
        <p:spPr>
          <a:xfrm>
            <a:off x="3659505" y="1527096"/>
            <a:ext cx="1177647" cy="322421"/>
          </a:xfrm>
          <a:prstGeom prst="rect">
            <a:avLst/>
          </a:prstGeom>
          <a:noFill/>
          <a:ln/>
        </p:spPr>
        <p:txBody>
          <a:bodyPr wrap="none" rtlCol="0" anchor="t"/>
          <a:lstStyle/>
          <a:p>
            <a:pPr algn="l" indent="0" marL="0">
              <a:lnSpc>
                <a:spcPts val="2540"/>
              </a:lnSpc>
              <a:buNone/>
            </a:pPr>
            <a:r>
              <a:rPr lang="en-US" sz="2032" dirty="0">
                <a:solidFill>
                  <a:srgbClr val="EBCCBB"/>
                </a:solidFill>
                <a:latin typeface="Gelasio" pitchFamily="34" charset="0"/>
                <a:ea typeface="Gelasio" pitchFamily="34" charset="-122"/>
                <a:cs typeface="Gelasio" pitchFamily="34" charset="-120"/>
              </a:rPr>
              <a:t>Load Data</a:t>
            </a:r>
            <a:endParaRPr lang="en-US" sz="2032" dirty="0"/>
          </a:p>
        </p:txBody>
      </p:sp>
      <p:sp>
        <p:nvSpPr>
          <p:cNvPr id="8" name="Shape 5"/>
          <p:cNvSpPr/>
          <p:nvPr/>
        </p:nvSpPr>
        <p:spPr>
          <a:xfrm>
            <a:off x="3229570" y="2107406"/>
            <a:ext cx="4042529" cy="666274"/>
          </a:xfrm>
          <a:prstGeom prst="roundRect">
            <a:avLst>
              <a:gd name="adj" fmla="val 15491"/>
            </a:avLst>
          </a:prstGeom>
          <a:solidFill>
            <a:srgbClr val="343131"/>
          </a:solidFill>
          <a:ln/>
        </p:spPr>
      </p:sp>
      <p:pic>
        <p:nvPicPr>
          <p:cNvPr id="9" name="Image 1" descr="preencoded.png">    </p:cNvPr>
          <p:cNvPicPr>
            <a:picLocks noChangeAspect="1"/>
          </p:cNvPicPr>
          <p:nvPr/>
        </p:nvPicPr>
        <p:blipFill>
          <a:blip r:embed="rId2"/>
          <a:stretch>
            <a:fillRect/>
          </a:stretch>
        </p:blipFill>
        <p:spPr>
          <a:xfrm>
            <a:off x="3423047" y="2361605"/>
            <a:ext cx="96679" cy="128945"/>
          </a:xfrm>
          <a:prstGeom prst="rect">
            <a:avLst/>
          </a:prstGeom>
        </p:spPr>
      </p:pic>
      <p:sp>
        <p:nvSpPr>
          <p:cNvPr id="10" name="Text 6"/>
          <p:cNvSpPr/>
          <p:nvPr/>
        </p:nvSpPr>
        <p:spPr>
          <a:xfrm>
            <a:off x="3659505" y="2279333"/>
            <a:ext cx="1849398" cy="322421"/>
          </a:xfrm>
          <a:prstGeom prst="rect">
            <a:avLst/>
          </a:prstGeom>
          <a:noFill/>
          <a:ln/>
        </p:spPr>
        <p:txBody>
          <a:bodyPr wrap="none" rtlCol="0" anchor="t"/>
          <a:lstStyle/>
          <a:p>
            <a:pPr algn="l" indent="0" marL="0">
              <a:lnSpc>
                <a:spcPts val="2540"/>
              </a:lnSpc>
              <a:buNone/>
            </a:pPr>
            <a:r>
              <a:rPr lang="en-US" sz="2032" dirty="0">
                <a:solidFill>
                  <a:srgbClr val="EBCCBB"/>
                </a:solidFill>
                <a:latin typeface="Gelasio" pitchFamily="34" charset="0"/>
                <a:ea typeface="Gelasio" pitchFamily="34" charset="-122"/>
                <a:cs typeface="Gelasio" pitchFamily="34" charset="-120"/>
              </a:rPr>
              <a:t>Preprocess Data</a:t>
            </a:r>
            <a:endParaRPr lang="en-US" sz="2032" dirty="0"/>
          </a:p>
        </p:txBody>
      </p:sp>
      <p:sp>
        <p:nvSpPr>
          <p:cNvPr id="11" name="Shape 7"/>
          <p:cNvSpPr/>
          <p:nvPr/>
        </p:nvSpPr>
        <p:spPr>
          <a:xfrm>
            <a:off x="3229570" y="2859643"/>
            <a:ext cx="4515564" cy="666274"/>
          </a:xfrm>
          <a:prstGeom prst="roundRect">
            <a:avLst>
              <a:gd name="adj" fmla="val 15491"/>
            </a:avLst>
          </a:prstGeom>
          <a:solidFill>
            <a:srgbClr val="343131"/>
          </a:solidFill>
          <a:ln/>
        </p:spPr>
      </p:sp>
      <p:pic>
        <p:nvPicPr>
          <p:cNvPr id="12" name="Image 2" descr="preencoded.png">    </p:cNvPr>
          <p:cNvPicPr>
            <a:picLocks noChangeAspect="1"/>
          </p:cNvPicPr>
          <p:nvPr/>
        </p:nvPicPr>
        <p:blipFill>
          <a:blip r:embed="rId3"/>
          <a:stretch>
            <a:fillRect/>
          </a:stretch>
        </p:blipFill>
        <p:spPr>
          <a:xfrm>
            <a:off x="3423047" y="3113842"/>
            <a:ext cx="96679" cy="128945"/>
          </a:xfrm>
          <a:prstGeom prst="rect">
            <a:avLst/>
          </a:prstGeom>
        </p:spPr>
      </p:pic>
      <p:sp>
        <p:nvSpPr>
          <p:cNvPr id="13" name="Text 8"/>
          <p:cNvSpPr/>
          <p:nvPr/>
        </p:nvSpPr>
        <p:spPr>
          <a:xfrm>
            <a:off x="3659505" y="3031569"/>
            <a:ext cx="2296597" cy="322421"/>
          </a:xfrm>
          <a:prstGeom prst="rect">
            <a:avLst/>
          </a:prstGeom>
          <a:noFill/>
          <a:ln/>
        </p:spPr>
        <p:txBody>
          <a:bodyPr wrap="none" rtlCol="0" anchor="t"/>
          <a:lstStyle/>
          <a:p>
            <a:pPr algn="l" indent="0" marL="0">
              <a:lnSpc>
                <a:spcPts val="2540"/>
              </a:lnSpc>
              <a:buNone/>
            </a:pPr>
            <a:r>
              <a:rPr lang="en-US" sz="2032" dirty="0">
                <a:solidFill>
                  <a:srgbClr val="EBCCBB"/>
                </a:solidFill>
                <a:latin typeface="Gelasio" pitchFamily="34" charset="0"/>
                <a:ea typeface="Gelasio" pitchFamily="34" charset="-122"/>
                <a:cs typeface="Gelasio" pitchFamily="34" charset="-120"/>
              </a:rPr>
              <a:t>Feature Preparation</a:t>
            </a:r>
            <a:endParaRPr lang="en-US" sz="2032" dirty="0"/>
          </a:p>
        </p:txBody>
      </p:sp>
      <p:sp>
        <p:nvSpPr>
          <p:cNvPr id="14" name="Shape 9"/>
          <p:cNvSpPr/>
          <p:nvPr/>
        </p:nvSpPr>
        <p:spPr>
          <a:xfrm>
            <a:off x="3229570" y="3611880"/>
            <a:ext cx="4988719" cy="666274"/>
          </a:xfrm>
          <a:prstGeom prst="roundRect">
            <a:avLst>
              <a:gd name="adj" fmla="val 15491"/>
            </a:avLst>
          </a:prstGeom>
          <a:solidFill>
            <a:srgbClr val="343131"/>
          </a:solidFill>
          <a:ln/>
        </p:spPr>
      </p:sp>
      <p:pic>
        <p:nvPicPr>
          <p:cNvPr id="15" name="Image 3" descr="preencoded.png">    </p:cNvPr>
          <p:cNvPicPr>
            <a:picLocks noChangeAspect="1"/>
          </p:cNvPicPr>
          <p:nvPr/>
        </p:nvPicPr>
        <p:blipFill>
          <a:blip r:embed="rId4"/>
          <a:stretch>
            <a:fillRect/>
          </a:stretch>
        </p:blipFill>
        <p:spPr>
          <a:xfrm>
            <a:off x="3423047" y="3866078"/>
            <a:ext cx="96679" cy="128945"/>
          </a:xfrm>
          <a:prstGeom prst="rect">
            <a:avLst/>
          </a:prstGeom>
        </p:spPr>
      </p:pic>
      <p:sp>
        <p:nvSpPr>
          <p:cNvPr id="16" name="Text 10"/>
          <p:cNvSpPr/>
          <p:nvPr/>
        </p:nvSpPr>
        <p:spPr>
          <a:xfrm>
            <a:off x="3659505" y="3783806"/>
            <a:ext cx="3207544" cy="322421"/>
          </a:xfrm>
          <a:prstGeom prst="rect">
            <a:avLst/>
          </a:prstGeom>
          <a:noFill/>
          <a:ln/>
        </p:spPr>
        <p:txBody>
          <a:bodyPr wrap="none" rtlCol="0" anchor="t"/>
          <a:lstStyle/>
          <a:p>
            <a:pPr algn="l" indent="0" marL="0">
              <a:lnSpc>
                <a:spcPts val="2540"/>
              </a:lnSpc>
              <a:buNone/>
            </a:pPr>
            <a:r>
              <a:rPr lang="en-US" sz="2032" dirty="0">
                <a:solidFill>
                  <a:srgbClr val="EBCCBB"/>
                </a:solidFill>
                <a:latin typeface="Gelasio" pitchFamily="34" charset="0"/>
                <a:ea typeface="Gelasio" pitchFamily="34" charset="-122"/>
                <a:cs typeface="Gelasio" pitchFamily="34" charset="-120"/>
              </a:rPr>
              <a:t>Determine Optimal Clusters</a:t>
            </a:r>
            <a:endParaRPr lang="en-US" sz="2032" dirty="0"/>
          </a:p>
        </p:txBody>
      </p:sp>
      <p:sp>
        <p:nvSpPr>
          <p:cNvPr id="17" name="Shape 11"/>
          <p:cNvSpPr/>
          <p:nvPr/>
        </p:nvSpPr>
        <p:spPr>
          <a:xfrm>
            <a:off x="3229570" y="4364117"/>
            <a:ext cx="5461754" cy="666274"/>
          </a:xfrm>
          <a:prstGeom prst="roundRect">
            <a:avLst>
              <a:gd name="adj" fmla="val 15491"/>
            </a:avLst>
          </a:prstGeom>
          <a:solidFill>
            <a:srgbClr val="343131"/>
          </a:solidFill>
          <a:ln/>
        </p:spPr>
      </p:sp>
      <p:pic>
        <p:nvPicPr>
          <p:cNvPr id="18" name="Image 4" descr="preencoded.png">    </p:cNvPr>
          <p:cNvPicPr>
            <a:picLocks noChangeAspect="1"/>
          </p:cNvPicPr>
          <p:nvPr/>
        </p:nvPicPr>
        <p:blipFill>
          <a:blip r:embed="rId5"/>
          <a:stretch>
            <a:fillRect/>
          </a:stretch>
        </p:blipFill>
        <p:spPr>
          <a:xfrm>
            <a:off x="3423047" y="4618315"/>
            <a:ext cx="96679" cy="128945"/>
          </a:xfrm>
          <a:prstGeom prst="rect">
            <a:avLst/>
          </a:prstGeom>
        </p:spPr>
      </p:pic>
      <p:sp>
        <p:nvSpPr>
          <p:cNvPr id="19" name="Text 12"/>
          <p:cNvSpPr/>
          <p:nvPr/>
        </p:nvSpPr>
        <p:spPr>
          <a:xfrm>
            <a:off x="3659505" y="4536043"/>
            <a:ext cx="2274094" cy="322421"/>
          </a:xfrm>
          <a:prstGeom prst="rect">
            <a:avLst/>
          </a:prstGeom>
          <a:noFill/>
          <a:ln/>
        </p:spPr>
        <p:txBody>
          <a:bodyPr wrap="none" rtlCol="0" anchor="t"/>
          <a:lstStyle/>
          <a:p>
            <a:pPr algn="l" indent="0" marL="0">
              <a:lnSpc>
                <a:spcPts val="2540"/>
              </a:lnSpc>
              <a:buNone/>
            </a:pPr>
            <a:r>
              <a:rPr lang="en-US" sz="2032" dirty="0">
                <a:solidFill>
                  <a:srgbClr val="EBCCBB"/>
                </a:solidFill>
                <a:latin typeface="Gelasio" pitchFamily="34" charset="0"/>
                <a:ea typeface="Gelasio" pitchFamily="34" charset="-122"/>
                <a:cs typeface="Gelasio" pitchFamily="34" charset="-120"/>
              </a:rPr>
              <a:t>K-Means Clustering</a:t>
            </a:r>
            <a:endParaRPr lang="en-US" sz="2032" dirty="0"/>
          </a:p>
        </p:txBody>
      </p:sp>
      <p:sp>
        <p:nvSpPr>
          <p:cNvPr id="20" name="Shape 13"/>
          <p:cNvSpPr/>
          <p:nvPr/>
        </p:nvSpPr>
        <p:spPr>
          <a:xfrm>
            <a:off x="3229570" y="5116354"/>
            <a:ext cx="5934789" cy="666274"/>
          </a:xfrm>
          <a:prstGeom prst="roundRect">
            <a:avLst>
              <a:gd name="adj" fmla="val 15491"/>
            </a:avLst>
          </a:prstGeom>
          <a:solidFill>
            <a:srgbClr val="343131"/>
          </a:solidFill>
          <a:ln/>
        </p:spPr>
      </p:sp>
      <p:pic>
        <p:nvPicPr>
          <p:cNvPr id="21" name="Image 5" descr="preencoded.png">    </p:cNvPr>
          <p:cNvPicPr>
            <a:picLocks noChangeAspect="1"/>
          </p:cNvPicPr>
          <p:nvPr/>
        </p:nvPicPr>
        <p:blipFill>
          <a:blip r:embed="rId6"/>
          <a:stretch>
            <a:fillRect/>
          </a:stretch>
        </p:blipFill>
        <p:spPr>
          <a:xfrm>
            <a:off x="3423047" y="5370552"/>
            <a:ext cx="96679" cy="128945"/>
          </a:xfrm>
          <a:prstGeom prst="rect">
            <a:avLst/>
          </a:prstGeom>
        </p:spPr>
      </p:pic>
      <p:sp>
        <p:nvSpPr>
          <p:cNvPr id="22" name="Text 14"/>
          <p:cNvSpPr/>
          <p:nvPr/>
        </p:nvSpPr>
        <p:spPr>
          <a:xfrm>
            <a:off x="3659505" y="5288280"/>
            <a:ext cx="1888212" cy="322421"/>
          </a:xfrm>
          <a:prstGeom prst="rect">
            <a:avLst/>
          </a:prstGeom>
          <a:noFill/>
          <a:ln/>
        </p:spPr>
        <p:txBody>
          <a:bodyPr wrap="none" rtlCol="0" anchor="t"/>
          <a:lstStyle/>
          <a:p>
            <a:pPr algn="l" indent="0" marL="0">
              <a:lnSpc>
                <a:spcPts val="2540"/>
              </a:lnSpc>
              <a:buNone/>
            </a:pPr>
            <a:r>
              <a:rPr lang="en-US" sz="2032" dirty="0">
                <a:solidFill>
                  <a:srgbClr val="EBCCBB"/>
                </a:solidFill>
                <a:latin typeface="Gelasio" pitchFamily="34" charset="0"/>
                <a:ea typeface="Gelasio" pitchFamily="34" charset="-122"/>
                <a:cs typeface="Gelasio" pitchFamily="34" charset="-120"/>
              </a:rPr>
              <a:t>Analyze Clusters</a:t>
            </a:r>
            <a:endParaRPr lang="en-US" sz="2032" dirty="0"/>
          </a:p>
        </p:txBody>
      </p:sp>
      <p:sp>
        <p:nvSpPr>
          <p:cNvPr id="23" name="Shape 15"/>
          <p:cNvSpPr/>
          <p:nvPr/>
        </p:nvSpPr>
        <p:spPr>
          <a:xfrm>
            <a:off x="3229570" y="5868591"/>
            <a:ext cx="6407825" cy="666274"/>
          </a:xfrm>
          <a:prstGeom prst="roundRect">
            <a:avLst>
              <a:gd name="adj" fmla="val 15491"/>
            </a:avLst>
          </a:prstGeom>
          <a:solidFill>
            <a:srgbClr val="343131"/>
          </a:solidFill>
          <a:ln/>
        </p:spPr>
      </p:sp>
      <p:pic>
        <p:nvPicPr>
          <p:cNvPr id="24" name="Image 6" descr="preencoded.png">    </p:cNvPr>
          <p:cNvPicPr>
            <a:picLocks noChangeAspect="1"/>
          </p:cNvPicPr>
          <p:nvPr/>
        </p:nvPicPr>
        <p:blipFill>
          <a:blip r:embed="rId7"/>
          <a:stretch>
            <a:fillRect/>
          </a:stretch>
        </p:blipFill>
        <p:spPr>
          <a:xfrm>
            <a:off x="3423047" y="6122789"/>
            <a:ext cx="96679" cy="128945"/>
          </a:xfrm>
          <a:prstGeom prst="rect">
            <a:avLst/>
          </a:prstGeom>
        </p:spPr>
      </p:pic>
      <p:sp>
        <p:nvSpPr>
          <p:cNvPr id="25" name="Text 16"/>
          <p:cNvSpPr/>
          <p:nvPr/>
        </p:nvSpPr>
        <p:spPr>
          <a:xfrm>
            <a:off x="3659505" y="6040517"/>
            <a:ext cx="3861911" cy="322421"/>
          </a:xfrm>
          <a:prstGeom prst="rect">
            <a:avLst/>
          </a:prstGeom>
          <a:noFill/>
          <a:ln/>
        </p:spPr>
        <p:txBody>
          <a:bodyPr wrap="none" rtlCol="0" anchor="t"/>
          <a:lstStyle/>
          <a:p>
            <a:pPr algn="l" indent="0" marL="0">
              <a:lnSpc>
                <a:spcPts val="2540"/>
              </a:lnSpc>
              <a:buNone/>
            </a:pPr>
            <a:r>
              <a:rPr lang="en-US" sz="2032" dirty="0">
                <a:solidFill>
                  <a:srgbClr val="EBCCBB"/>
                </a:solidFill>
                <a:latin typeface="Gelasio" pitchFamily="34" charset="0"/>
                <a:ea typeface="Gelasio" pitchFamily="34" charset="-122"/>
                <a:cs typeface="Gelasio" pitchFamily="34" charset="-120"/>
              </a:rPr>
              <a:t>Identify Job Role for Each Cluster</a:t>
            </a:r>
            <a:endParaRPr lang="en-US" sz="2032" dirty="0"/>
          </a:p>
        </p:txBody>
      </p:sp>
      <p:sp>
        <p:nvSpPr>
          <p:cNvPr id="26" name="Shape 17"/>
          <p:cNvSpPr/>
          <p:nvPr/>
        </p:nvSpPr>
        <p:spPr>
          <a:xfrm>
            <a:off x="3229570" y="6620828"/>
            <a:ext cx="6880979" cy="666274"/>
          </a:xfrm>
          <a:prstGeom prst="roundRect">
            <a:avLst>
              <a:gd name="adj" fmla="val 15491"/>
            </a:avLst>
          </a:prstGeom>
          <a:solidFill>
            <a:srgbClr val="343131"/>
          </a:solidFill>
          <a:ln/>
        </p:spPr>
      </p:sp>
      <p:pic>
        <p:nvPicPr>
          <p:cNvPr id="27" name="Image 7" descr="preencoded.png">    </p:cNvPr>
          <p:cNvPicPr>
            <a:picLocks noChangeAspect="1"/>
          </p:cNvPicPr>
          <p:nvPr/>
        </p:nvPicPr>
        <p:blipFill>
          <a:blip r:embed="rId8"/>
          <a:stretch>
            <a:fillRect/>
          </a:stretch>
        </p:blipFill>
        <p:spPr>
          <a:xfrm>
            <a:off x="3423047" y="6875026"/>
            <a:ext cx="96679" cy="128945"/>
          </a:xfrm>
          <a:prstGeom prst="rect">
            <a:avLst/>
          </a:prstGeom>
        </p:spPr>
      </p:pic>
      <p:sp>
        <p:nvSpPr>
          <p:cNvPr id="28" name="Text 18"/>
          <p:cNvSpPr/>
          <p:nvPr/>
        </p:nvSpPr>
        <p:spPr>
          <a:xfrm>
            <a:off x="3659505" y="6792754"/>
            <a:ext cx="3888581" cy="322421"/>
          </a:xfrm>
          <a:prstGeom prst="rect">
            <a:avLst/>
          </a:prstGeom>
          <a:noFill/>
          <a:ln/>
        </p:spPr>
        <p:txBody>
          <a:bodyPr wrap="none" rtlCol="0" anchor="t"/>
          <a:lstStyle/>
          <a:p>
            <a:pPr algn="l" indent="0" marL="0">
              <a:lnSpc>
                <a:spcPts val="2540"/>
              </a:lnSpc>
              <a:buNone/>
            </a:pPr>
            <a:r>
              <a:rPr lang="en-US" sz="2032" dirty="0">
                <a:solidFill>
                  <a:srgbClr val="EBCCBB"/>
                </a:solidFill>
                <a:latin typeface="Gelasio" pitchFamily="34" charset="0"/>
                <a:ea typeface="Gelasio" pitchFamily="34" charset="-122"/>
                <a:cs typeface="Gelasio" pitchFamily="34" charset="-120"/>
              </a:rPr>
              <a:t>Select Top Candidates for specific </a:t>
            </a:r>
            <a:endParaRPr lang="en-US" sz="2032" dirty="0"/>
          </a:p>
        </p:txBody>
      </p:sp>
      <p:sp>
        <p:nvSpPr>
          <p:cNvPr id="29" name="Text 19"/>
          <p:cNvSpPr/>
          <p:nvPr/>
        </p:nvSpPr>
        <p:spPr>
          <a:xfrm>
            <a:off x="3229570" y="7480578"/>
            <a:ext cx="8171140" cy="275273"/>
          </a:xfrm>
          <a:prstGeom prst="rect">
            <a:avLst/>
          </a:prstGeom>
          <a:noFill/>
          <a:ln/>
        </p:spPr>
        <p:txBody>
          <a:bodyPr wrap="none" rtlCol="0" anchor="t"/>
          <a:lstStyle/>
          <a:p>
            <a:pPr algn="ctr" indent="0" marL="0">
              <a:lnSpc>
                <a:spcPts val="2167"/>
              </a:lnSpc>
              <a:buNone/>
            </a:pPr>
            <a:r>
              <a:rPr lang="en-US" sz="1355" dirty="0">
                <a:solidFill>
                  <a:srgbClr val="C9C2C0"/>
                </a:solidFill>
                <a:latin typeface="Gelasio" pitchFamily="34" charset="0"/>
                <a:ea typeface="Gelasio" pitchFamily="34" charset="-122"/>
                <a:cs typeface="Gelasio" pitchFamily="34" charset="-120"/>
              </a:rPr>
              <a:t>5</a:t>
            </a:r>
            <a:endParaRPr lang="en-US" sz="1355" dirty="0"/>
          </a:p>
        </p:txBody>
      </p:sp>
      <p:pic>
        <p:nvPicPr>
          <p:cNvPr id="30" name="Image 8" descr="preencoded.png">
            <a:hlinkClick r:id="rId10" tooltip=""/>
          </p:cNvPr>
          <p:cNvPicPr>
            <a:picLocks noChangeAspect="1"/>
          </p:cNvPicPr>
          <p:nvPr/>
        </p:nvPicPr>
        <p:blipFill>
          <a:blip r:embed="rId9"/>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30314"/>
          </a:xfrm>
          <a:prstGeom prst="rect">
            <a:avLst/>
          </a:prstGeom>
          <a:solidFill>
            <a:srgbClr val="464342"/>
          </a:solidFill>
          <a:ln/>
        </p:spPr>
      </p:sp>
      <p:sp>
        <p:nvSpPr>
          <p:cNvPr id="4" name="Text 2"/>
          <p:cNvSpPr/>
          <p:nvPr/>
        </p:nvSpPr>
        <p:spPr>
          <a:xfrm>
            <a:off x="2907268" y="510302"/>
            <a:ext cx="4639866" cy="579953"/>
          </a:xfrm>
          <a:prstGeom prst="rect">
            <a:avLst/>
          </a:prstGeom>
          <a:noFill/>
          <a:ln/>
        </p:spPr>
        <p:txBody>
          <a:bodyPr wrap="none" rtlCol="0" anchor="t"/>
          <a:lstStyle/>
          <a:p>
            <a:pPr indent="0" marL="0">
              <a:lnSpc>
                <a:spcPts val="4567"/>
              </a:lnSpc>
              <a:buNone/>
            </a:pPr>
            <a:r>
              <a:rPr lang="en-US" sz="3653" dirty="0">
                <a:solidFill>
                  <a:srgbClr val="EBCCBB"/>
                </a:solidFill>
                <a:latin typeface="Gelasio" pitchFamily="34" charset="0"/>
                <a:ea typeface="Gelasio" pitchFamily="34" charset="-122"/>
                <a:cs typeface="Gelasio" pitchFamily="34" charset="-120"/>
              </a:rPr>
              <a:t>Doodle Recruiter</a:t>
            </a:r>
            <a:endParaRPr lang="en-US" sz="3653" dirty="0"/>
          </a:p>
        </p:txBody>
      </p:sp>
      <p:sp>
        <p:nvSpPr>
          <p:cNvPr id="5" name="Shape 3"/>
          <p:cNvSpPr/>
          <p:nvPr/>
        </p:nvSpPr>
        <p:spPr>
          <a:xfrm>
            <a:off x="7296626" y="1461373"/>
            <a:ext cx="37028" cy="5752981"/>
          </a:xfrm>
          <a:prstGeom prst="rect">
            <a:avLst/>
          </a:prstGeom>
          <a:solidFill>
            <a:srgbClr val="6D5244"/>
          </a:solidFill>
          <a:ln/>
        </p:spPr>
      </p:sp>
      <p:sp>
        <p:nvSpPr>
          <p:cNvPr id="6" name="Shape 4"/>
          <p:cNvSpPr/>
          <p:nvPr/>
        </p:nvSpPr>
        <p:spPr>
          <a:xfrm>
            <a:off x="6503253" y="1825526"/>
            <a:ext cx="649486" cy="37028"/>
          </a:xfrm>
          <a:prstGeom prst="rect">
            <a:avLst/>
          </a:prstGeom>
          <a:solidFill>
            <a:srgbClr val="6D5244"/>
          </a:solidFill>
          <a:ln/>
        </p:spPr>
      </p:sp>
      <p:sp>
        <p:nvSpPr>
          <p:cNvPr id="7" name="Shape 5"/>
          <p:cNvSpPr/>
          <p:nvPr/>
        </p:nvSpPr>
        <p:spPr>
          <a:xfrm>
            <a:off x="7152739" y="1681639"/>
            <a:ext cx="324683" cy="324683"/>
          </a:xfrm>
          <a:prstGeom prst="roundRect">
            <a:avLst>
              <a:gd name="adj" fmla="val 34297"/>
            </a:avLst>
          </a:prstGeom>
          <a:solidFill>
            <a:srgbClr val="343131"/>
          </a:solidFill>
          <a:ln/>
        </p:spPr>
      </p:sp>
      <p:sp>
        <p:nvSpPr>
          <p:cNvPr id="8" name="Text 6"/>
          <p:cNvSpPr/>
          <p:nvPr/>
        </p:nvSpPr>
        <p:spPr>
          <a:xfrm>
            <a:off x="3510439" y="1646873"/>
            <a:ext cx="2783919" cy="347901"/>
          </a:xfrm>
          <a:prstGeom prst="rect">
            <a:avLst/>
          </a:prstGeom>
          <a:noFill/>
          <a:ln/>
        </p:spPr>
        <p:txBody>
          <a:bodyPr wrap="none" rtlCol="0" anchor="t"/>
          <a:lstStyle/>
          <a:p>
            <a:pPr algn="r" indent="0" marL="0">
              <a:lnSpc>
                <a:spcPts val="2740"/>
              </a:lnSpc>
              <a:buNone/>
            </a:pPr>
            <a:r>
              <a:rPr lang="en-US" sz="2192" dirty="0">
                <a:solidFill>
                  <a:srgbClr val="EBCCBB"/>
                </a:solidFill>
                <a:latin typeface="Gelasio" pitchFamily="34" charset="0"/>
                <a:ea typeface="Gelasio" pitchFamily="34" charset="-122"/>
                <a:cs typeface="Gelasio" pitchFamily="34" charset="-120"/>
              </a:rPr>
              <a:t>Job Recruiter</a:t>
            </a:r>
            <a:endParaRPr lang="en-US" sz="2192" dirty="0"/>
          </a:p>
        </p:txBody>
      </p:sp>
      <p:sp>
        <p:nvSpPr>
          <p:cNvPr id="9" name="Text 7"/>
          <p:cNvSpPr/>
          <p:nvPr/>
        </p:nvSpPr>
        <p:spPr>
          <a:xfrm>
            <a:off x="2907268" y="2106097"/>
            <a:ext cx="3387090" cy="296942"/>
          </a:xfrm>
          <a:prstGeom prst="rect">
            <a:avLst/>
          </a:prstGeom>
          <a:noFill/>
          <a:ln/>
        </p:spPr>
        <p:txBody>
          <a:bodyPr wrap="none" rtlCol="0" anchor="t"/>
          <a:lstStyle/>
          <a:p>
            <a:pPr algn="r" indent="0" marL="0">
              <a:lnSpc>
                <a:spcPts val="2338"/>
              </a:lnSpc>
              <a:buNone/>
            </a:pPr>
            <a:r>
              <a:rPr lang="en-US" sz="1461" dirty="0">
                <a:solidFill>
                  <a:srgbClr val="C9C2C0"/>
                </a:solidFill>
                <a:latin typeface="Gelasio" pitchFamily="34" charset="0"/>
                <a:ea typeface="Gelasio" pitchFamily="34" charset="-122"/>
                <a:cs typeface="Gelasio" pitchFamily="34" charset="-120"/>
              </a:rPr>
              <a:t>Selects job role in the interface.</a:t>
            </a:r>
            <a:endParaRPr lang="en-US" sz="1461" dirty="0"/>
          </a:p>
        </p:txBody>
      </p:sp>
      <p:sp>
        <p:nvSpPr>
          <p:cNvPr id="10" name="Shape 8"/>
          <p:cNvSpPr/>
          <p:nvPr/>
        </p:nvSpPr>
        <p:spPr>
          <a:xfrm>
            <a:off x="7477423" y="2753380"/>
            <a:ext cx="649486" cy="37028"/>
          </a:xfrm>
          <a:prstGeom prst="rect">
            <a:avLst/>
          </a:prstGeom>
          <a:solidFill>
            <a:srgbClr val="6D5244"/>
          </a:solidFill>
          <a:ln/>
        </p:spPr>
      </p:sp>
      <p:sp>
        <p:nvSpPr>
          <p:cNvPr id="11" name="Shape 9"/>
          <p:cNvSpPr/>
          <p:nvPr/>
        </p:nvSpPr>
        <p:spPr>
          <a:xfrm>
            <a:off x="7152739" y="2609493"/>
            <a:ext cx="324683" cy="324683"/>
          </a:xfrm>
          <a:prstGeom prst="roundRect">
            <a:avLst>
              <a:gd name="adj" fmla="val 34297"/>
            </a:avLst>
          </a:prstGeom>
          <a:solidFill>
            <a:srgbClr val="343131"/>
          </a:solidFill>
          <a:ln/>
        </p:spPr>
      </p:sp>
      <p:sp>
        <p:nvSpPr>
          <p:cNvPr id="12" name="Text 10"/>
          <p:cNvSpPr/>
          <p:nvPr/>
        </p:nvSpPr>
        <p:spPr>
          <a:xfrm>
            <a:off x="8335804" y="2574727"/>
            <a:ext cx="2783919" cy="347901"/>
          </a:xfrm>
          <a:prstGeom prst="rect">
            <a:avLst/>
          </a:prstGeom>
          <a:noFill/>
          <a:ln/>
        </p:spPr>
        <p:txBody>
          <a:bodyPr wrap="none" rtlCol="0" anchor="t"/>
          <a:lstStyle/>
          <a:p>
            <a:pPr algn="l" indent="0" marL="0">
              <a:lnSpc>
                <a:spcPts val="2740"/>
              </a:lnSpc>
              <a:buNone/>
            </a:pPr>
            <a:r>
              <a:rPr lang="en-US" sz="2192" dirty="0">
                <a:solidFill>
                  <a:srgbClr val="EBCCBB"/>
                </a:solidFill>
                <a:latin typeface="Gelasio" pitchFamily="34" charset="0"/>
                <a:ea typeface="Gelasio" pitchFamily="34" charset="-122"/>
                <a:cs typeface="Gelasio" pitchFamily="34" charset="-120"/>
              </a:rPr>
              <a:t>Database</a:t>
            </a:r>
            <a:endParaRPr lang="en-US" sz="2192" dirty="0"/>
          </a:p>
        </p:txBody>
      </p:sp>
      <p:sp>
        <p:nvSpPr>
          <p:cNvPr id="13" name="Text 11"/>
          <p:cNvSpPr/>
          <p:nvPr/>
        </p:nvSpPr>
        <p:spPr>
          <a:xfrm>
            <a:off x="8335804" y="3033951"/>
            <a:ext cx="3387209" cy="593884"/>
          </a:xfrm>
          <a:prstGeom prst="rect">
            <a:avLst/>
          </a:prstGeom>
          <a:noFill/>
          <a:ln/>
        </p:spPr>
        <p:txBody>
          <a:bodyPr wrap="square" rtlCol="0" anchor="t"/>
          <a:lstStyle/>
          <a:p>
            <a:pPr algn="l" indent="0" marL="0">
              <a:lnSpc>
                <a:spcPts val="2338"/>
              </a:lnSpc>
              <a:buNone/>
            </a:pPr>
            <a:r>
              <a:rPr lang="en-US" sz="1461" dirty="0">
                <a:solidFill>
                  <a:srgbClr val="C9C2C0"/>
                </a:solidFill>
                <a:latin typeface="Gelasio" pitchFamily="34" charset="0"/>
                <a:ea typeface="Gelasio" pitchFamily="34" charset="-122"/>
                <a:cs typeface="Gelasio" pitchFamily="34" charset="-120"/>
              </a:rPr>
              <a:t>Fetches the data of job roles from database to select the candidate</a:t>
            </a:r>
            <a:endParaRPr lang="en-US" sz="1461" dirty="0"/>
          </a:p>
        </p:txBody>
      </p:sp>
      <p:sp>
        <p:nvSpPr>
          <p:cNvPr id="14" name="Shape 12"/>
          <p:cNvSpPr/>
          <p:nvPr/>
        </p:nvSpPr>
        <p:spPr>
          <a:xfrm>
            <a:off x="6503253" y="3588484"/>
            <a:ext cx="649486" cy="37028"/>
          </a:xfrm>
          <a:prstGeom prst="rect">
            <a:avLst/>
          </a:prstGeom>
          <a:solidFill>
            <a:srgbClr val="6D5244"/>
          </a:solidFill>
          <a:ln/>
        </p:spPr>
      </p:sp>
      <p:sp>
        <p:nvSpPr>
          <p:cNvPr id="15" name="Shape 13"/>
          <p:cNvSpPr/>
          <p:nvPr/>
        </p:nvSpPr>
        <p:spPr>
          <a:xfrm>
            <a:off x="7152739" y="3444597"/>
            <a:ext cx="324683" cy="324683"/>
          </a:xfrm>
          <a:prstGeom prst="roundRect">
            <a:avLst>
              <a:gd name="adj" fmla="val 34297"/>
            </a:avLst>
          </a:prstGeom>
          <a:solidFill>
            <a:srgbClr val="343131"/>
          </a:solidFill>
          <a:ln/>
        </p:spPr>
      </p:sp>
      <p:sp>
        <p:nvSpPr>
          <p:cNvPr id="16" name="Text 14"/>
          <p:cNvSpPr/>
          <p:nvPr/>
        </p:nvSpPr>
        <p:spPr>
          <a:xfrm>
            <a:off x="3510439" y="3409831"/>
            <a:ext cx="2783919" cy="347901"/>
          </a:xfrm>
          <a:prstGeom prst="rect">
            <a:avLst/>
          </a:prstGeom>
          <a:noFill/>
          <a:ln/>
        </p:spPr>
        <p:txBody>
          <a:bodyPr wrap="none" rtlCol="0" anchor="t"/>
          <a:lstStyle/>
          <a:p>
            <a:pPr algn="r" indent="0" marL="0">
              <a:lnSpc>
                <a:spcPts val="2740"/>
              </a:lnSpc>
              <a:buNone/>
            </a:pPr>
            <a:r>
              <a:rPr lang="en-US" sz="2192" dirty="0">
                <a:solidFill>
                  <a:srgbClr val="EBCCBB"/>
                </a:solidFill>
                <a:latin typeface="Gelasio" pitchFamily="34" charset="0"/>
                <a:ea typeface="Gelasio" pitchFamily="34" charset="-122"/>
                <a:cs typeface="Gelasio" pitchFamily="34" charset="-120"/>
              </a:rPr>
              <a:t>Algorithm</a:t>
            </a:r>
            <a:endParaRPr lang="en-US" sz="2192" dirty="0"/>
          </a:p>
        </p:txBody>
      </p:sp>
      <p:sp>
        <p:nvSpPr>
          <p:cNvPr id="17" name="Text 15"/>
          <p:cNvSpPr/>
          <p:nvPr/>
        </p:nvSpPr>
        <p:spPr>
          <a:xfrm>
            <a:off x="2907268" y="3869055"/>
            <a:ext cx="3387090" cy="593884"/>
          </a:xfrm>
          <a:prstGeom prst="rect">
            <a:avLst/>
          </a:prstGeom>
          <a:noFill/>
          <a:ln/>
        </p:spPr>
        <p:txBody>
          <a:bodyPr wrap="square" rtlCol="0" anchor="t"/>
          <a:lstStyle/>
          <a:p>
            <a:pPr algn="r" indent="0" marL="0">
              <a:lnSpc>
                <a:spcPts val="2338"/>
              </a:lnSpc>
              <a:buNone/>
            </a:pPr>
            <a:r>
              <a:rPr lang="en-US" sz="1461" dirty="0">
                <a:solidFill>
                  <a:srgbClr val="C9C2C0"/>
                </a:solidFill>
                <a:latin typeface="Gelasio" pitchFamily="34" charset="0"/>
                <a:ea typeface="Gelasio" pitchFamily="34" charset="-122"/>
                <a:cs typeface="Gelasio" pitchFamily="34" charset="-120"/>
              </a:rPr>
              <a:t>Generates list of top matched candidates and saved to database</a:t>
            </a:r>
            <a:endParaRPr lang="en-US" sz="1461" dirty="0"/>
          </a:p>
        </p:txBody>
      </p:sp>
      <p:sp>
        <p:nvSpPr>
          <p:cNvPr id="18" name="Shape 16"/>
          <p:cNvSpPr/>
          <p:nvPr/>
        </p:nvSpPr>
        <p:spPr>
          <a:xfrm>
            <a:off x="7477423" y="4423589"/>
            <a:ext cx="649486" cy="37028"/>
          </a:xfrm>
          <a:prstGeom prst="rect">
            <a:avLst/>
          </a:prstGeom>
          <a:solidFill>
            <a:srgbClr val="6D5244"/>
          </a:solidFill>
          <a:ln/>
        </p:spPr>
      </p:sp>
      <p:sp>
        <p:nvSpPr>
          <p:cNvPr id="19" name="Shape 17"/>
          <p:cNvSpPr/>
          <p:nvPr/>
        </p:nvSpPr>
        <p:spPr>
          <a:xfrm>
            <a:off x="7152739" y="4279702"/>
            <a:ext cx="324683" cy="324683"/>
          </a:xfrm>
          <a:prstGeom prst="roundRect">
            <a:avLst>
              <a:gd name="adj" fmla="val 34297"/>
            </a:avLst>
          </a:prstGeom>
          <a:solidFill>
            <a:srgbClr val="343131"/>
          </a:solidFill>
          <a:ln/>
        </p:spPr>
      </p:sp>
      <p:sp>
        <p:nvSpPr>
          <p:cNvPr id="20" name="Text 18"/>
          <p:cNvSpPr/>
          <p:nvPr/>
        </p:nvSpPr>
        <p:spPr>
          <a:xfrm>
            <a:off x="8335804" y="4244935"/>
            <a:ext cx="2783919" cy="347901"/>
          </a:xfrm>
          <a:prstGeom prst="rect">
            <a:avLst/>
          </a:prstGeom>
          <a:noFill/>
          <a:ln/>
        </p:spPr>
        <p:txBody>
          <a:bodyPr wrap="none" rtlCol="0" anchor="t"/>
          <a:lstStyle/>
          <a:p>
            <a:pPr algn="l" indent="0" marL="0">
              <a:lnSpc>
                <a:spcPts val="2740"/>
              </a:lnSpc>
              <a:buNone/>
            </a:pPr>
            <a:r>
              <a:rPr lang="en-US" sz="2192" dirty="0">
                <a:solidFill>
                  <a:srgbClr val="EBCCBB"/>
                </a:solidFill>
                <a:latin typeface="Gelasio" pitchFamily="34" charset="0"/>
                <a:ea typeface="Gelasio" pitchFamily="34" charset="-122"/>
                <a:cs typeface="Gelasio" pitchFamily="34" charset="-120"/>
              </a:rPr>
              <a:t>Interface</a:t>
            </a:r>
            <a:endParaRPr lang="en-US" sz="2192" dirty="0"/>
          </a:p>
        </p:txBody>
      </p:sp>
      <p:sp>
        <p:nvSpPr>
          <p:cNvPr id="21" name="Text 19"/>
          <p:cNvSpPr/>
          <p:nvPr/>
        </p:nvSpPr>
        <p:spPr>
          <a:xfrm>
            <a:off x="8335804" y="4704159"/>
            <a:ext cx="3387209" cy="593884"/>
          </a:xfrm>
          <a:prstGeom prst="rect">
            <a:avLst/>
          </a:prstGeom>
          <a:noFill/>
          <a:ln/>
        </p:spPr>
        <p:txBody>
          <a:bodyPr wrap="square" rtlCol="0" anchor="t"/>
          <a:lstStyle/>
          <a:p>
            <a:pPr algn="l" indent="0" marL="0">
              <a:lnSpc>
                <a:spcPts val="2338"/>
              </a:lnSpc>
              <a:buNone/>
            </a:pPr>
            <a:r>
              <a:rPr lang="en-US" sz="1461" dirty="0">
                <a:solidFill>
                  <a:srgbClr val="C9C2C0"/>
                </a:solidFill>
                <a:latin typeface="Gelasio" pitchFamily="34" charset="0"/>
                <a:ea typeface="Gelasio" pitchFamily="34" charset="-122"/>
                <a:cs typeface="Gelasio" pitchFamily="34" charset="-120"/>
              </a:rPr>
              <a:t>Reflects list of top candidates to the recruiter</a:t>
            </a:r>
            <a:endParaRPr lang="en-US" sz="1461" dirty="0"/>
          </a:p>
        </p:txBody>
      </p:sp>
      <p:sp>
        <p:nvSpPr>
          <p:cNvPr id="22" name="Shape 20"/>
          <p:cNvSpPr/>
          <p:nvPr/>
        </p:nvSpPr>
        <p:spPr>
          <a:xfrm>
            <a:off x="6503253" y="5258693"/>
            <a:ext cx="649486" cy="37028"/>
          </a:xfrm>
          <a:prstGeom prst="rect">
            <a:avLst/>
          </a:prstGeom>
          <a:solidFill>
            <a:srgbClr val="6D5244"/>
          </a:solidFill>
          <a:ln/>
        </p:spPr>
      </p:sp>
      <p:sp>
        <p:nvSpPr>
          <p:cNvPr id="23" name="Shape 21"/>
          <p:cNvSpPr/>
          <p:nvPr/>
        </p:nvSpPr>
        <p:spPr>
          <a:xfrm>
            <a:off x="7152739" y="5114806"/>
            <a:ext cx="324683" cy="324683"/>
          </a:xfrm>
          <a:prstGeom prst="roundRect">
            <a:avLst>
              <a:gd name="adj" fmla="val 34297"/>
            </a:avLst>
          </a:prstGeom>
          <a:solidFill>
            <a:srgbClr val="343131"/>
          </a:solidFill>
          <a:ln/>
        </p:spPr>
      </p:sp>
      <p:sp>
        <p:nvSpPr>
          <p:cNvPr id="24" name="Text 22"/>
          <p:cNvSpPr/>
          <p:nvPr/>
        </p:nvSpPr>
        <p:spPr>
          <a:xfrm>
            <a:off x="3510439" y="5080040"/>
            <a:ext cx="2783919" cy="347901"/>
          </a:xfrm>
          <a:prstGeom prst="rect">
            <a:avLst/>
          </a:prstGeom>
          <a:noFill/>
          <a:ln/>
        </p:spPr>
        <p:txBody>
          <a:bodyPr wrap="none" rtlCol="0" anchor="t"/>
          <a:lstStyle/>
          <a:p>
            <a:pPr algn="r" indent="0" marL="0">
              <a:lnSpc>
                <a:spcPts val="2740"/>
              </a:lnSpc>
              <a:buNone/>
            </a:pPr>
            <a:r>
              <a:rPr lang="en-US" sz="2192" dirty="0">
                <a:solidFill>
                  <a:srgbClr val="EBCCBB"/>
                </a:solidFill>
                <a:latin typeface="Gelasio" pitchFamily="34" charset="0"/>
                <a:ea typeface="Gelasio" pitchFamily="34" charset="-122"/>
                <a:cs typeface="Gelasio" pitchFamily="34" charset="-120"/>
              </a:rPr>
              <a:t>Email</a:t>
            </a:r>
            <a:endParaRPr lang="en-US" sz="2192" dirty="0"/>
          </a:p>
        </p:txBody>
      </p:sp>
      <p:sp>
        <p:nvSpPr>
          <p:cNvPr id="25" name="Text 23"/>
          <p:cNvSpPr/>
          <p:nvPr/>
        </p:nvSpPr>
        <p:spPr>
          <a:xfrm>
            <a:off x="2907268" y="5539264"/>
            <a:ext cx="3387090" cy="296942"/>
          </a:xfrm>
          <a:prstGeom prst="rect">
            <a:avLst/>
          </a:prstGeom>
          <a:noFill/>
          <a:ln/>
        </p:spPr>
        <p:txBody>
          <a:bodyPr wrap="none" rtlCol="0" anchor="t"/>
          <a:lstStyle/>
          <a:p>
            <a:pPr algn="r" indent="0" marL="0">
              <a:lnSpc>
                <a:spcPts val="2338"/>
              </a:lnSpc>
              <a:buNone/>
            </a:pPr>
            <a:r>
              <a:rPr lang="en-US" sz="1461" dirty="0">
                <a:solidFill>
                  <a:srgbClr val="C9C2C0"/>
                </a:solidFill>
                <a:latin typeface="Gelasio" pitchFamily="34" charset="0"/>
                <a:ea typeface="Gelasio" pitchFamily="34" charset="-122"/>
                <a:cs typeface="Gelasio" pitchFamily="34" charset="-120"/>
              </a:rPr>
              <a:t>Shares a coding assessment invite</a:t>
            </a:r>
            <a:endParaRPr lang="en-US" sz="1461" dirty="0"/>
          </a:p>
        </p:txBody>
      </p:sp>
      <p:sp>
        <p:nvSpPr>
          <p:cNvPr id="26" name="Shape 24"/>
          <p:cNvSpPr/>
          <p:nvPr/>
        </p:nvSpPr>
        <p:spPr>
          <a:xfrm>
            <a:off x="7477423" y="6093797"/>
            <a:ext cx="649486" cy="37028"/>
          </a:xfrm>
          <a:prstGeom prst="rect">
            <a:avLst/>
          </a:prstGeom>
          <a:solidFill>
            <a:srgbClr val="6D5244"/>
          </a:solidFill>
          <a:ln/>
        </p:spPr>
      </p:sp>
      <p:sp>
        <p:nvSpPr>
          <p:cNvPr id="27" name="Shape 25"/>
          <p:cNvSpPr/>
          <p:nvPr/>
        </p:nvSpPr>
        <p:spPr>
          <a:xfrm>
            <a:off x="7152739" y="5949910"/>
            <a:ext cx="324683" cy="324683"/>
          </a:xfrm>
          <a:prstGeom prst="roundRect">
            <a:avLst>
              <a:gd name="adj" fmla="val 34297"/>
            </a:avLst>
          </a:prstGeom>
          <a:solidFill>
            <a:srgbClr val="343131"/>
          </a:solidFill>
          <a:ln/>
        </p:spPr>
      </p:sp>
      <p:sp>
        <p:nvSpPr>
          <p:cNvPr id="28" name="Text 26"/>
          <p:cNvSpPr/>
          <p:nvPr/>
        </p:nvSpPr>
        <p:spPr>
          <a:xfrm>
            <a:off x="8335804" y="5915144"/>
            <a:ext cx="2783919" cy="347901"/>
          </a:xfrm>
          <a:prstGeom prst="rect">
            <a:avLst/>
          </a:prstGeom>
          <a:noFill/>
          <a:ln/>
        </p:spPr>
        <p:txBody>
          <a:bodyPr wrap="none" rtlCol="0" anchor="t"/>
          <a:lstStyle/>
          <a:p>
            <a:pPr algn="l" indent="0" marL="0">
              <a:lnSpc>
                <a:spcPts val="2740"/>
              </a:lnSpc>
              <a:buNone/>
            </a:pPr>
            <a:r>
              <a:rPr lang="en-US" sz="2192" dirty="0">
                <a:solidFill>
                  <a:srgbClr val="EBCCBB"/>
                </a:solidFill>
                <a:latin typeface="Gelasio" pitchFamily="34" charset="0"/>
                <a:ea typeface="Gelasio" pitchFamily="34" charset="-122"/>
                <a:cs typeface="Gelasio" pitchFamily="34" charset="-120"/>
              </a:rPr>
              <a:t>Recruiter</a:t>
            </a:r>
            <a:endParaRPr lang="en-US" sz="2192" dirty="0"/>
          </a:p>
        </p:txBody>
      </p:sp>
      <p:sp>
        <p:nvSpPr>
          <p:cNvPr id="29" name="Text 27"/>
          <p:cNvSpPr/>
          <p:nvPr/>
        </p:nvSpPr>
        <p:spPr>
          <a:xfrm>
            <a:off x="8335804" y="6374368"/>
            <a:ext cx="3387209" cy="593884"/>
          </a:xfrm>
          <a:prstGeom prst="rect">
            <a:avLst/>
          </a:prstGeom>
          <a:noFill/>
          <a:ln/>
        </p:spPr>
        <p:txBody>
          <a:bodyPr wrap="square" rtlCol="0" anchor="t"/>
          <a:lstStyle/>
          <a:p>
            <a:pPr algn="l" indent="0" marL="0">
              <a:lnSpc>
                <a:spcPts val="2338"/>
              </a:lnSpc>
              <a:buNone/>
            </a:pPr>
            <a:r>
              <a:rPr lang="en-US" sz="1461" dirty="0">
                <a:solidFill>
                  <a:srgbClr val="C9C2C0"/>
                </a:solidFill>
                <a:latin typeface="Gelasio" pitchFamily="34" charset="0"/>
                <a:ea typeface="Gelasio" pitchFamily="34" charset="-122"/>
                <a:cs typeface="Gelasio" pitchFamily="34" charset="-120"/>
              </a:rPr>
              <a:t>Analyses the code and sends interview invite.</a:t>
            </a:r>
            <a:endParaRPr lang="en-US" sz="1461" dirty="0"/>
          </a:p>
        </p:txBody>
      </p:sp>
      <p:sp>
        <p:nvSpPr>
          <p:cNvPr id="30" name="Text 28"/>
          <p:cNvSpPr/>
          <p:nvPr/>
        </p:nvSpPr>
        <p:spPr>
          <a:xfrm>
            <a:off x="2907268" y="7423071"/>
            <a:ext cx="8815745" cy="296942"/>
          </a:xfrm>
          <a:prstGeom prst="rect">
            <a:avLst/>
          </a:prstGeom>
          <a:noFill/>
          <a:ln/>
        </p:spPr>
        <p:txBody>
          <a:bodyPr wrap="none" rtlCol="0" anchor="t"/>
          <a:lstStyle/>
          <a:p>
            <a:pPr algn="ctr" indent="0" marL="0">
              <a:lnSpc>
                <a:spcPts val="2338"/>
              </a:lnSpc>
              <a:buNone/>
            </a:pPr>
            <a:r>
              <a:rPr lang="en-US" sz="1461" dirty="0">
                <a:solidFill>
                  <a:srgbClr val="C9C2C0"/>
                </a:solidFill>
                <a:latin typeface="Gelasio" pitchFamily="34" charset="0"/>
                <a:ea typeface="Gelasio" pitchFamily="34" charset="-122"/>
                <a:cs typeface="Gelasio" pitchFamily="34" charset="-120"/>
              </a:rPr>
              <a:t>6</a:t>
            </a:r>
            <a:endParaRPr lang="en-US" sz="1461" dirty="0"/>
          </a:p>
        </p:txBody>
      </p:sp>
      <p:pic>
        <p:nvPicPr>
          <p:cNvPr id="3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464342">
              <a:alpha val="80000"/>
            </a:srgbClr>
          </a:solidFill>
          <a:ln/>
        </p:spPr>
      </p:sp>
      <p:sp>
        <p:nvSpPr>
          <p:cNvPr id="6" name="Text 3"/>
          <p:cNvSpPr/>
          <p:nvPr/>
        </p:nvSpPr>
        <p:spPr>
          <a:xfrm>
            <a:off x="2037993" y="693420"/>
            <a:ext cx="3332917" cy="416481"/>
          </a:xfrm>
          <a:prstGeom prst="rect">
            <a:avLst/>
          </a:prstGeom>
          <a:noFill/>
          <a:ln/>
        </p:spPr>
        <p:txBody>
          <a:bodyPr wrap="none" rtlCol="0" anchor="t"/>
          <a:lstStyle/>
          <a:p>
            <a:pPr indent="0" marL="0">
              <a:lnSpc>
                <a:spcPts val="3281"/>
              </a:lnSpc>
              <a:buNone/>
            </a:pPr>
            <a:r>
              <a:rPr lang="en-US" sz="2624" dirty="0">
                <a:solidFill>
                  <a:srgbClr val="EBCCBB"/>
                </a:solidFill>
                <a:latin typeface="Gelasio" pitchFamily="34" charset="0"/>
                <a:ea typeface="Gelasio" pitchFamily="34" charset="-122"/>
                <a:cs typeface="Gelasio" pitchFamily="34" charset="-120"/>
              </a:rPr>
              <a:t>     Recruiter Interface</a:t>
            </a:r>
            <a:endParaRPr lang="en-US" sz="2624" dirty="0"/>
          </a:p>
        </p:txBody>
      </p:sp>
      <p:pic>
        <p:nvPicPr>
          <p:cNvPr id="7" name="Image 1" descr="preencoded.png">    </p:cNvPr>
          <p:cNvPicPr>
            <a:picLocks noChangeAspect="1"/>
          </p:cNvPicPr>
          <p:nvPr/>
        </p:nvPicPr>
        <p:blipFill>
          <a:blip r:embed="rId2"/>
          <a:stretch>
            <a:fillRect/>
          </a:stretch>
        </p:blipFill>
        <p:spPr>
          <a:xfrm>
            <a:off x="3630454" y="1359813"/>
            <a:ext cx="7369492" cy="5570934"/>
          </a:xfrm>
          <a:prstGeom prst="rect">
            <a:avLst/>
          </a:prstGeom>
        </p:spPr>
      </p:pic>
      <p:sp>
        <p:nvSpPr>
          <p:cNvPr id="8" name="Text 4"/>
          <p:cNvSpPr/>
          <p:nvPr/>
        </p:nvSpPr>
        <p:spPr>
          <a:xfrm>
            <a:off x="2037993" y="7180659"/>
            <a:ext cx="10554414" cy="355402"/>
          </a:xfrm>
          <a:prstGeom prst="rect">
            <a:avLst/>
          </a:prstGeom>
          <a:noFill/>
          <a:ln/>
        </p:spPr>
        <p:txBody>
          <a:bodyPr wrap="none" rtlCol="0" anchor="t"/>
          <a:lstStyle/>
          <a:p>
            <a:pPr algn="ctr" indent="0" marL="0">
              <a:lnSpc>
                <a:spcPts val="2799"/>
              </a:lnSpc>
              <a:buNone/>
            </a:pPr>
            <a:r>
              <a:rPr lang="en-US" sz="1750" dirty="0">
                <a:solidFill>
                  <a:srgbClr val="C9C2C0"/>
                </a:solidFill>
                <a:latin typeface="Gelasio" pitchFamily="34" charset="0"/>
                <a:ea typeface="Gelasio" pitchFamily="34" charset="-122"/>
                <a:cs typeface="Gelasio" pitchFamily="34" charset="-120"/>
              </a:rPr>
              <a:t>7</a:t>
            </a:r>
            <a:endParaRPr lang="en-US" sz="1750" dirty="0"/>
          </a:p>
        </p:txBody>
      </p:sp>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sp>
        <p:nvSpPr>
          <p:cNvPr id="4" name="Text 2"/>
          <p:cNvSpPr/>
          <p:nvPr/>
        </p:nvSpPr>
        <p:spPr>
          <a:xfrm>
            <a:off x="2883337" y="514588"/>
            <a:ext cx="6920627" cy="583049"/>
          </a:xfrm>
          <a:prstGeom prst="rect">
            <a:avLst/>
          </a:prstGeom>
          <a:noFill/>
          <a:ln/>
        </p:spPr>
        <p:txBody>
          <a:bodyPr wrap="none" rtlCol="0" anchor="t"/>
          <a:lstStyle/>
          <a:p>
            <a:pPr indent="0" marL="0">
              <a:lnSpc>
                <a:spcPts val="4592"/>
              </a:lnSpc>
              <a:buNone/>
            </a:pPr>
            <a:r>
              <a:rPr lang="en-US" sz="3673" dirty="0">
                <a:solidFill>
                  <a:srgbClr val="EBCCBB"/>
                </a:solidFill>
                <a:latin typeface="Gelasio" pitchFamily="34" charset="0"/>
                <a:ea typeface="Gelasio" pitchFamily="34" charset="-122"/>
                <a:cs typeface="Gelasio" pitchFamily="34" charset="-120"/>
              </a:rPr>
              <a:t>Sending Mails to Top Candidates.</a:t>
            </a:r>
            <a:endParaRPr lang="en-US" sz="3673" dirty="0"/>
          </a:p>
        </p:txBody>
      </p:sp>
      <p:pic>
        <p:nvPicPr>
          <p:cNvPr id="5" name="Image 0" descr="preencoded.png">    </p:cNvPr>
          <p:cNvPicPr>
            <a:picLocks noChangeAspect="1"/>
          </p:cNvPicPr>
          <p:nvPr/>
        </p:nvPicPr>
        <p:blipFill>
          <a:blip r:embed="rId1"/>
          <a:stretch>
            <a:fillRect/>
          </a:stretch>
        </p:blipFill>
        <p:spPr>
          <a:xfrm>
            <a:off x="2883337" y="1377434"/>
            <a:ext cx="4431863" cy="746403"/>
          </a:xfrm>
          <a:prstGeom prst="rect">
            <a:avLst/>
          </a:prstGeom>
        </p:spPr>
      </p:pic>
      <p:sp>
        <p:nvSpPr>
          <p:cNvPr id="6" name="Text 3"/>
          <p:cNvSpPr/>
          <p:nvPr/>
        </p:nvSpPr>
        <p:spPr>
          <a:xfrm>
            <a:off x="3069908" y="2403634"/>
            <a:ext cx="2332553" cy="291465"/>
          </a:xfrm>
          <a:prstGeom prst="rect">
            <a:avLst/>
          </a:prstGeom>
          <a:noFill/>
          <a:ln/>
        </p:spPr>
        <p:txBody>
          <a:bodyPr wrap="none" rtlCol="0" anchor="t"/>
          <a:lstStyle/>
          <a:p>
            <a:pPr algn="l" indent="0" marL="0">
              <a:lnSpc>
                <a:spcPts val="2296"/>
              </a:lnSpc>
              <a:buNone/>
            </a:pPr>
            <a:r>
              <a:rPr lang="en-US" sz="1837" dirty="0">
                <a:solidFill>
                  <a:srgbClr val="EBCCBB"/>
                </a:solidFill>
                <a:latin typeface="Gelasio" pitchFamily="34" charset="0"/>
                <a:ea typeface="Gelasio" pitchFamily="34" charset="-122"/>
                <a:cs typeface="Gelasio" pitchFamily="34" charset="-120"/>
              </a:rPr>
              <a:t>Coding Test Mail</a:t>
            </a:r>
            <a:endParaRPr lang="en-US" sz="1837" dirty="0"/>
          </a:p>
        </p:txBody>
      </p:sp>
      <p:sp>
        <p:nvSpPr>
          <p:cNvPr id="7" name="Text 4"/>
          <p:cNvSpPr/>
          <p:nvPr/>
        </p:nvSpPr>
        <p:spPr>
          <a:xfrm>
            <a:off x="3069908" y="2807018"/>
            <a:ext cx="4058722" cy="596979"/>
          </a:xfrm>
          <a:prstGeom prst="rect">
            <a:avLst/>
          </a:prstGeom>
          <a:noFill/>
          <a:ln/>
        </p:spPr>
        <p:txBody>
          <a:bodyPr wrap="square" rtlCol="0" anchor="t"/>
          <a:lstStyle/>
          <a:p>
            <a:pPr algn="l" indent="0" marL="0">
              <a:lnSpc>
                <a:spcPts val="2351"/>
              </a:lnSpc>
              <a:buNone/>
            </a:pPr>
            <a:r>
              <a:rPr lang="en-US" sz="1469" dirty="0">
                <a:solidFill>
                  <a:srgbClr val="C9C2C0"/>
                </a:solidFill>
                <a:latin typeface="Gelasio" pitchFamily="34" charset="0"/>
                <a:ea typeface="Gelasio" pitchFamily="34" charset="-122"/>
                <a:cs typeface="Gelasio" pitchFamily="34" charset="-120"/>
              </a:rPr>
              <a:t>Automated emails inviting top candidates to complete a coding assessment</a:t>
            </a:r>
            <a:pPr algn="l" indent="0" marL="0">
              <a:lnSpc>
                <a:spcPts val="2351"/>
              </a:lnSpc>
              <a:buNone/>
            </a:pPr>
            <a:r>
              <a:rPr lang="en-US" sz="1469" b="1" dirty="0">
                <a:solidFill>
                  <a:srgbClr val="C9C2C0"/>
                </a:solidFill>
                <a:latin typeface="Gelasio" pitchFamily="34" charset="0"/>
                <a:ea typeface="Gelasio" pitchFamily="34" charset="-122"/>
                <a:cs typeface="Gelasio" pitchFamily="34" charset="-120"/>
              </a:rPr>
              <a:t>.</a:t>
            </a:r>
            <a:endParaRPr lang="en-US" sz="1469" dirty="0"/>
          </a:p>
        </p:txBody>
      </p:sp>
      <p:pic>
        <p:nvPicPr>
          <p:cNvPr id="8" name="Image 1" descr="preencoded.png">    </p:cNvPr>
          <p:cNvPicPr>
            <a:picLocks noChangeAspect="1"/>
          </p:cNvPicPr>
          <p:nvPr/>
        </p:nvPicPr>
        <p:blipFill>
          <a:blip r:embed="rId2"/>
          <a:stretch>
            <a:fillRect/>
          </a:stretch>
        </p:blipFill>
        <p:spPr>
          <a:xfrm>
            <a:off x="7315200" y="1377434"/>
            <a:ext cx="4431863" cy="746403"/>
          </a:xfrm>
          <a:prstGeom prst="rect">
            <a:avLst/>
          </a:prstGeom>
        </p:spPr>
      </p:pic>
      <p:sp>
        <p:nvSpPr>
          <p:cNvPr id="9" name="Text 5"/>
          <p:cNvSpPr/>
          <p:nvPr/>
        </p:nvSpPr>
        <p:spPr>
          <a:xfrm>
            <a:off x="7501771" y="2403634"/>
            <a:ext cx="2332553" cy="291465"/>
          </a:xfrm>
          <a:prstGeom prst="rect">
            <a:avLst/>
          </a:prstGeom>
          <a:noFill/>
          <a:ln/>
        </p:spPr>
        <p:txBody>
          <a:bodyPr wrap="none" rtlCol="0" anchor="t"/>
          <a:lstStyle/>
          <a:p>
            <a:pPr algn="l" indent="0" marL="0">
              <a:lnSpc>
                <a:spcPts val="2296"/>
              </a:lnSpc>
              <a:buNone/>
            </a:pPr>
            <a:r>
              <a:rPr lang="en-US" sz="1837" dirty="0">
                <a:solidFill>
                  <a:srgbClr val="EBCCBB"/>
                </a:solidFill>
                <a:latin typeface="Gelasio" pitchFamily="34" charset="0"/>
                <a:ea typeface="Gelasio" pitchFamily="34" charset="-122"/>
                <a:cs typeface="Gelasio" pitchFamily="34" charset="-120"/>
              </a:rPr>
              <a:t>Feedback Mail</a:t>
            </a:r>
            <a:endParaRPr lang="en-US" sz="1837" dirty="0"/>
          </a:p>
        </p:txBody>
      </p:sp>
      <p:sp>
        <p:nvSpPr>
          <p:cNvPr id="10" name="Text 6"/>
          <p:cNvSpPr/>
          <p:nvPr/>
        </p:nvSpPr>
        <p:spPr>
          <a:xfrm>
            <a:off x="7501771" y="2807018"/>
            <a:ext cx="4058722" cy="895469"/>
          </a:xfrm>
          <a:prstGeom prst="rect">
            <a:avLst/>
          </a:prstGeom>
          <a:noFill/>
          <a:ln/>
        </p:spPr>
        <p:txBody>
          <a:bodyPr wrap="square" rtlCol="0" anchor="t"/>
          <a:lstStyle/>
          <a:p>
            <a:pPr algn="l" indent="0" marL="0">
              <a:lnSpc>
                <a:spcPts val="2351"/>
              </a:lnSpc>
              <a:buNone/>
            </a:pPr>
            <a:r>
              <a:rPr lang="en-US" sz="1469" dirty="0">
                <a:solidFill>
                  <a:srgbClr val="C9C2C0"/>
                </a:solidFill>
                <a:latin typeface="Gelasio" pitchFamily="34" charset="0"/>
                <a:ea typeface="Gelasio" pitchFamily="34" charset="-122"/>
                <a:cs typeface="Gelasio" pitchFamily="34" charset="-120"/>
              </a:rPr>
              <a:t>Establishing a feedback loop for continuous improvement in candidate recruitment and assessment procedures.</a:t>
            </a:r>
            <a:endParaRPr lang="en-US" sz="1469" dirty="0"/>
          </a:p>
        </p:txBody>
      </p:sp>
      <p:pic>
        <p:nvPicPr>
          <p:cNvPr id="11" name="Image 2" descr="preencoded.png">    </p:cNvPr>
          <p:cNvPicPr>
            <a:picLocks noChangeAspect="1"/>
          </p:cNvPicPr>
          <p:nvPr/>
        </p:nvPicPr>
        <p:blipFill>
          <a:blip r:embed="rId3"/>
          <a:stretch>
            <a:fillRect/>
          </a:stretch>
        </p:blipFill>
        <p:spPr>
          <a:xfrm>
            <a:off x="3951089" y="4098965"/>
            <a:ext cx="6728103" cy="3107650"/>
          </a:xfrm>
          <a:prstGeom prst="rect">
            <a:avLst/>
          </a:prstGeom>
        </p:spPr>
      </p:pic>
      <p:sp>
        <p:nvSpPr>
          <p:cNvPr id="12" name="Text 7"/>
          <p:cNvSpPr/>
          <p:nvPr/>
        </p:nvSpPr>
        <p:spPr>
          <a:xfrm>
            <a:off x="2883337" y="7416522"/>
            <a:ext cx="8863727" cy="298490"/>
          </a:xfrm>
          <a:prstGeom prst="rect">
            <a:avLst/>
          </a:prstGeom>
          <a:noFill/>
          <a:ln/>
        </p:spPr>
        <p:txBody>
          <a:bodyPr wrap="none" rtlCol="0" anchor="t"/>
          <a:lstStyle/>
          <a:p>
            <a:pPr algn="ctr" indent="0" marL="0">
              <a:lnSpc>
                <a:spcPts val="2351"/>
              </a:lnSpc>
              <a:buNone/>
            </a:pPr>
            <a:r>
              <a:rPr lang="en-US" sz="1469" dirty="0">
                <a:solidFill>
                  <a:srgbClr val="C9C2C0"/>
                </a:solidFill>
                <a:latin typeface="Gelasio" pitchFamily="34" charset="0"/>
                <a:ea typeface="Gelasio" pitchFamily="34" charset="-122"/>
                <a:cs typeface="Gelasio" pitchFamily="34" charset="-120"/>
              </a:rPr>
              <a:t>8</a:t>
            </a:r>
            <a:endParaRPr lang="en-US" sz="1469" dirty="0"/>
          </a:p>
        </p:txBody>
      </p:sp>
      <p:pic>
        <p:nvPicPr>
          <p:cNvPr id="13"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9317236"/>
          </a:xfrm>
          <a:prstGeom prst="rect">
            <a:avLst/>
          </a:prstGeom>
          <a:solidFill>
            <a:srgbClr val="464342"/>
          </a:solidFill>
          <a:ln/>
        </p:spPr>
      </p:sp>
      <p:sp>
        <p:nvSpPr>
          <p:cNvPr id="4" name="Text 2"/>
          <p:cNvSpPr/>
          <p:nvPr/>
        </p:nvSpPr>
        <p:spPr>
          <a:xfrm>
            <a:off x="4485561" y="427673"/>
            <a:ext cx="5659160" cy="291703"/>
          </a:xfrm>
          <a:prstGeom prst="rect">
            <a:avLst/>
          </a:prstGeom>
          <a:noFill/>
          <a:ln/>
        </p:spPr>
        <p:txBody>
          <a:bodyPr wrap="none" rtlCol="0" anchor="t"/>
          <a:lstStyle/>
          <a:p>
            <a:pPr algn="ctr" indent="0" marL="0">
              <a:lnSpc>
                <a:spcPts val="2296"/>
              </a:lnSpc>
              <a:buNone/>
            </a:pPr>
            <a:r>
              <a:rPr lang="en-US" sz="1837" dirty="0">
                <a:solidFill>
                  <a:srgbClr val="EBCCBB"/>
                </a:solidFill>
                <a:latin typeface="Gelasio" pitchFamily="34" charset="0"/>
                <a:ea typeface="Gelasio" pitchFamily="34" charset="-122"/>
                <a:cs typeface="Gelasio" pitchFamily="34" charset="-120"/>
              </a:rPr>
              <a:t>Doodle Coding Challenge with Three Python Questions</a:t>
            </a:r>
            <a:endParaRPr lang="en-US" sz="1837" dirty="0"/>
          </a:p>
        </p:txBody>
      </p:sp>
      <p:pic>
        <p:nvPicPr>
          <p:cNvPr id="5" name="Image 0" descr="preencoded.png">    </p:cNvPr>
          <p:cNvPicPr>
            <a:picLocks noChangeAspect="1"/>
          </p:cNvPicPr>
          <p:nvPr/>
        </p:nvPicPr>
        <p:blipFill>
          <a:blip r:embed="rId1"/>
          <a:stretch>
            <a:fillRect/>
          </a:stretch>
        </p:blipFill>
        <p:spPr>
          <a:xfrm>
            <a:off x="4835247" y="894278"/>
            <a:ext cx="4959906" cy="7571661"/>
          </a:xfrm>
          <a:prstGeom prst="rect">
            <a:avLst/>
          </a:prstGeom>
        </p:spPr>
      </p:pic>
      <p:sp>
        <p:nvSpPr>
          <p:cNvPr id="6" name="Text 3"/>
          <p:cNvSpPr/>
          <p:nvPr/>
        </p:nvSpPr>
        <p:spPr>
          <a:xfrm>
            <a:off x="3621167" y="8640842"/>
            <a:ext cx="7388066" cy="248722"/>
          </a:xfrm>
          <a:prstGeom prst="rect">
            <a:avLst/>
          </a:prstGeom>
          <a:noFill/>
          <a:ln/>
        </p:spPr>
        <p:txBody>
          <a:bodyPr wrap="none" rtlCol="0" anchor="t"/>
          <a:lstStyle/>
          <a:p>
            <a:pPr algn="ctr" indent="0" marL="0">
              <a:lnSpc>
                <a:spcPts val="1960"/>
              </a:lnSpc>
              <a:buNone/>
            </a:pPr>
            <a:r>
              <a:rPr lang="en-US" sz="1225" dirty="0">
                <a:solidFill>
                  <a:srgbClr val="C9C2C0"/>
                </a:solidFill>
                <a:latin typeface="Gelasio" pitchFamily="34" charset="0"/>
                <a:ea typeface="Gelasio" pitchFamily="34" charset="-122"/>
                <a:cs typeface="Gelasio" pitchFamily="34" charset="-120"/>
              </a:rPr>
              <a:t>9</a:t>
            </a:r>
            <a:endParaRPr lang="en-US" sz="1225"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2024-03-10T22:46:38Z</dcterms:created>
  <dcterms:modified xsi:type="dcterms:W3CDTF">2024-03-10T22:46:38Z</dcterms:modified>
</cp:coreProperties>
</file>